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514" r:id="rId1"/>
  </p:sldMasterIdLst>
  <p:notesMasterIdLst>
    <p:notesMasterId r:id="rId26"/>
  </p:notesMasterIdLst>
  <p:sldIdLst>
    <p:sldId id="316" r:id="rId2"/>
    <p:sldId id="315" r:id="rId3"/>
    <p:sldId id="684" r:id="rId4"/>
    <p:sldId id="679" r:id="rId5"/>
    <p:sldId id="699" r:id="rId6"/>
    <p:sldId id="700" r:id="rId7"/>
    <p:sldId id="274" r:id="rId8"/>
    <p:sldId id="693" r:id="rId9"/>
    <p:sldId id="702" r:id="rId10"/>
    <p:sldId id="701" r:id="rId11"/>
    <p:sldId id="703" r:id="rId12"/>
    <p:sldId id="259" r:id="rId13"/>
    <p:sldId id="697" r:id="rId14"/>
    <p:sldId id="284" r:id="rId15"/>
    <p:sldId id="257" r:id="rId16"/>
    <p:sldId id="286" r:id="rId17"/>
    <p:sldId id="261" r:id="rId18"/>
    <p:sldId id="322" r:id="rId19"/>
    <p:sldId id="273" r:id="rId20"/>
    <p:sldId id="272" r:id="rId21"/>
    <p:sldId id="688" r:id="rId22"/>
    <p:sldId id="707" r:id="rId23"/>
    <p:sldId id="706" r:id="rId24"/>
    <p:sldId id="708" r:id="rId25"/>
  </p:sldIdLst>
  <p:sldSz cx="9144000" cy="6858000" type="screen4x3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D64248B7-DECE-E049-BD1E-8F4C084343A1}">
          <p14:sldIdLst>
            <p14:sldId id="316"/>
            <p14:sldId id="315"/>
          </p14:sldIdLst>
        </p14:section>
        <p14:section name="Hands-on VELVET &amp; SPADES" id="{BDCD0EC6-0439-F345-AAEF-7EAB4B9A4F9B}">
          <p14:sldIdLst>
            <p14:sldId id="684"/>
            <p14:sldId id="679"/>
          </p14:sldIdLst>
        </p14:section>
        <p14:section name="Genome assembly" id="{C450B89D-E8CD-C046-925A-317E4E1B4F29}">
          <p14:sldIdLst>
            <p14:sldId id="699"/>
            <p14:sldId id="700"/>
            <p14:sldId id="274"/>
            <p14:sldId id="693"/>
            <p14:sldId id="702"/>
            <p14:sldId id="701"/>
            <p14:sldId id="703"/>
            <p14:sldId id="259"/>
            <p14:sldId id="697"/>
            <p14:sldId id="284"/>
            <p14:sldId id="257"/>
            <p14:sldId id="286"/>
          </p14:sldIdLst>
        </p14:section>
        <p14:section name="Hands-on VELVET &amp; SPADES" id="{37510378-9FD0-614A-8195-991F33926F6F}">
          <p14:sldIdLst>
            <p14:sldId id="261"/>
            <p14:sldId id="322"/>
          </p14:sldIdLst>
        </p14:section>
        <p14:section name="Hands-on QUAST &amp; CHECKM" id="{CDC4D94F-31D9-6D4B-A9C4-82F72DC972B9}">
          <p14:sldIdLst>
            <p14:sldId id="273"/>
            <p14:sldId id="272"/>
            <p14:sldId id="688"/>
            <p14:sldId id="707"/>
            <p14:sldId id="706"/>
            <p14:sldId id="70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8"/>
    <p:restoredTop sz="96009"/>
  </p:normalViewPr>
  <p:slideViewPr>
    <p:cSldViewPr snapToGrid="0" snapToObjects="1">
      <p:cViewPr varScale="1">
        <p:scale>
          <a:sx n="155" d="100"/>
          <a:sy n="155" d="100"/>
        </p:scale>
        <p:origin x="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1530E2-9440-DE48-9DFE-51F91809BC7E}" type="doc">
      <dgm:prSet loTypeId="urn:microsoft.com/office/officeart/2005/8/layout/hProcess9" loCatId="" qsTypeId="urn:microsoft.com/office/officeart/2005/8/quickstyle/simple4" qsCatId="simple" csTypeId="urn:microsoft.com/office/officeart/2005/8/colors/colorful3" csCatId="colorful" phldr="1"/>
      <dgm:spPr/>
    </dgm:pt>
    <dgm:pt modelId="{8AA57C33-5340-0B44-932F-40773F329FBC}">
      <dgm:prSet phldrT="[Text]"/>
      <dgm:spPr/>
      <dgm:t>
        <a:bodyPr/>
        <a:lstStyle/>
        <a:p>
          <a:r>
            <a:rPr lang="en-US" dirty="0">
              <a:solidFill>
                <a:srgbClr val="000000"/>
              </a:solidFill>
            </a:rPr>
            <a:t>Get reads</a:t>
          </a:r>
        </a:p>
      </dgm:t>
    </dgm:pt>
    <dgm:pt modelId="{6D92712A-844D-F242-932F-8BCFD52834CD}" type="parTrans" cxnId="{9F27F380-2F7C-D546-89E6-B233F9137AA9}">
      <dgm:prSet/>
      <dgm:spPr/>
      <dgm:t>
        <a:bodyPr/>
        <a:lstStyle/>
        <a:p>
          <a:endParaRPr lang="en-US"/>
        </a:p>
      </dgm:t>
    </dgm:pt>
    <dgm:pt modelId="{08F17D7E-2012-9247-B285-FA9185237690}" type="sibTrans" cxnId="{9F27F380-2F7C-D546-89E6-B233F9137AA9}">
      <dgm:prSet/>
      <dgm:spPr/>
      <dgm:t>
        <a:bodyPr/>
        <a:lstStyle/>
        <a:p>
          <a:endParaRPr lang="en-US"/>
        </a:p>
      </dgm:t>
    </dgm:pt>
    <dgm:pt modelId="{A4DCBB48-AEDB-274D-8A9C-3527D8C7C9E2}">
      <dgm:prSet phldrT="[Text]"/>
      <dgm:spPr/>
      <dgm:t>
        <a:bodyPr/>
        <a:lstStyle/>
        <a:p>
          <a:r>
            <a:rPr lang="en-US" dirty="0">
              <a:solidFill>
                <a:srgbClr val="000000"/>
              </a:solidFill>
            </a:rPr>
            <a:t>Sequence quality trimming</a:t>
          </a:r>
        </a:p>
      </dgm:t>
    </dgm:pt>
    <dgm:pt modelId="{58C80CFF-C0D3-4548-869F-D6AD73CC8337}" type="parTrans" cxnId="{33020850-0952-3B42-8B71-ADBE2988DA3B}">
      <dgm:prSet/>
      <dgm:spPr/>
      <dgm:t>
        <a:bodyPr/>
        <a:lstStyle/>
        <a:p>
          <a:endParaRPr lang="en-US"/>
        </a:p>
      </dgm:t>
    </dgm:pt>
    <dgm:pt modelId="{E36418A0-E97E-9A40-A728-09A790DF7BF6}" type="sibTrans" cxnId="{33020850-0952-3B42-8B71-ADBE2988DA3B}">
      <dgm:prSet/>
      <dgm:spPr/>
      <dgm:t>
        <a:bodyPr/>
        <a:lstStyle/>
        <a:p>
          <a:endParaRPr lang="en-US"/>
        </a:p>
      </dgm:t>
    </dgm:pt>
    <dgm:pt modelId="{3FAE8ADC-D578-D04C-AC30-ED7984C655AD}">
      <dgm:prSet phldrT="[Text]"/>
      <dgm:spPr/>
      <dgm:t>
        <a:bodyPr/>
        <a:lstStyle/>
        <a:p>
          <a:r>
            <a:rPr lang="en-US" dirty="0">
              <a:solidFill>
                <a:srgbClr val="000000"/>
              </a:solidFill>
            </a:rPr>
            <a:t>Genome assembly</a:t>
          </a:r>
        </a:p>
      </dgm:t>
    </dgm:pt>
    <dgm:pt modelId="{E8C6184F-AFF7-B846-A84F-6F9E387EF9A6}" type="parTrans" cxnId="{5C62F68F-3129-B040-B39C-B69167A9F499}">
      <dgm:prSet/>
      <dgm:spPr/>
      <dgm:t>
        <a:bodyPr/>
        <a:lstStyle/>
        <a:p>
          <a:endParaRPr lang="en-US"/>
        </a:p>
      </dgm:t>
    </dgm:pt>
    <dgm:pt modelId="{07549FED-00A7-7849-806B-30F7A0F5301E}" type="sibTrans" cxnId="{5C62F68F-3129-B040-B39C-B69167A9F499}">
      <dgm:prSet/>
      <dgm:spPr/>
      <dgm:t>
        <a:bodyPr/>
        <a:lstStyle/>
        <a:p>
          <a:endParaRPr lang="en-US"/>
        </a:p>
      </dgm:t>
    </dgm:pt>
    <dgm:pt modelId="{B66796B3-D434-1B4B-9956-886217125C6E}">
      <dgm:prSet phldrT="[Text]"/>
      <dgm:spPr/>
      <dgm:t>
        <a:bodyPr/>
        <a:lstStyle/>
        <a:p>
          <a:r>
            <a:rPr lang="en-US" dirty="0"/>
            <a:t>Genome annotation</a:t>
          </a:r>
        </a:p>
      </dgm:t>
    </dgm:pt>
    <dgm:pt modelId="{139DE17D-C22B-B64B-AC7B-DCA25E776333}" type="parTrans" cxnId="{62DFA732-A13B-EA4F-940B-269305938665}">
      <dgm:prSet/>
      <dgm:spPr/>
      <dgm:t>
        <a:bodyPr/>
        <a:lstStyle/>
        <a:p>
          <a:endParaRPr lang="en-US"/>
        </a:p>
      </dgm:t>
    </dgm:pt>
    <dgm:pt modelId="{F677AF93-E82B-CA43-8582-D4B76DE4F9A1}" type="sibTrans" cxnId="{62DFA732-A13B-EA4F-940B-269305938665}">
      <dgm:prSet/>
      <dgm:spPr/>
      <dgm:t>
        <a:bodyPr/>
        <a:lstStyle/>
        <a:p>
          <a:endParaRPr lang="en-US"/>
        </a:p>
      </dgm:t>
    </dgm:pt>
    <dgm:pt modelId="{C54726A6-2645-B142-AA2B-691B133466A4}">
      <dgm:prSet phldrT="[Text]"/>
      <dgm:spPr/>
      <dgm:t>
        <a:bodyPr/>
        <a:lstStyle/>
        <a:p>
          <a:r>
            <a:rPr lang="en-US" dirty="0"/>
            <a:t>Metabolic pathways</a:t>
          </a:r>
        </a:p>
      </dgm:t>
    </dgm:pt>
    <dgm:pt modelId="{4E64B0E9-22A9-D44A-A0E4-C2BD4131F2B2}" type="parTrans" cxnId="{7ED09151-6F20-254C-9AB6-3955B7D9808A}">
      <dgm:prSet/>
      <dgm:spPr/>
      <dgm:t>
        <a:bodyPr/>
        <a:lstStyle/>
        <a:p>
          <a:endParaRPr lang="en-US"/>
        </a:p>
      </dgm:t>
    </dgm:pt>
    <dgm:pt modelId="{54A0F34C-ED1C-6546-8A4E-88148709D480}" type="sibTrans" cxnId="{7ED09151-6F20-254C-9AB6-3955B7D9808A}">
      <dgm:prSet/>
      <dgm:spPr/>
      <dgm:t>
        <a:bodyPr/>
        <a:lstStyle/>
        <a:p>
          <a:endParaRPr lang="en-US"/>
        </a:p>
      </dgm:t>
    </dgm:pt>
    <dgm:pt modelId="{6B0C0C9E-96A6-2B4B-8468-F6CD4AED1572}" type="pres">
      <dgm:prSet presAssocID="{DC1530E2-9440-DE48-9DFE-51F91809BC7E}" presName="CompostProcess" presStyleCnt="0">
        <dgm:presLayoutVars>
          <dgm:dir/>
          <dgm:resizeHandles val="exact"/>
        </dgm:presLayoutVars>
      </dgm:prSet>
      <dgm:spPr/>
    </dgm:pt>
    <dgm:pt modelId="{62A2A835-54A3-B044-9D9B-0DAC65B305E4}" type="pres">
      <dgm:prSet presAssocID="{DC1530E2-9440-DE48-9DFE-51F91809BC7E}" presName="arrow" presStyleLbl="bgShp" presStyleIdx="0" presStyleCnt="1" custLinFactNeighborX="468" custLinFactNeighborY="9952"/>
      <dgm:spPr/>
    </dgm:pt>
    <dgm:pt modelId="{0B9C7131-0C65-3F4C-A491-FBA9CD16E60B}" type="pres">
      <dgm:prSet presAssocID="{DC1530E2-9440-DE48-9DFE-51F91809BC7E}" presName="linearProcess" presStyleCnt="0"/>
      <dgm:spPr/>
    </dgm:pt>
    <dgm:pt modelId="{E2D95609-946C-CB47-8210-2E9A789D075A}" type="pres">
      <dgm:prSet presAssocID="{8AA57C33-5340-0B44-932F-40773F329FBC}" presName="textNode" presStyleLbl="node1" presStyleIdx="0" presStyleCnt="5">
        <dgm:presLayoutVars>
          <dgm:bulletEnabled val="1"/>
        </dgm:presLayoutVars>
      </dgm:prSet>
      <dgm:spPr/>
    </dgm:pt>
    <dgm:pt modelId="{D69EAD2B-C096-864E-B477-E1C09FA23E7F}" type="pres">
      <dgm:prSet presAssocID="{08F17D7E-2012-9247-B285-FA9185237690}" presName="sibTrans" presStyleCnt="0"/>
      <dgm:spPr/>
    </dgm:pt>
    <dgm:pt modelId="{F4CD6E8E-8FEF-8546-8DAF-532C4E1EDCDF}" type="pres">
      <dgm:prSet presAssocID="{A4DCBB48-AEDB-274D-8A9C-3527D8C7C9E2}" presName="textNode" presStyleLbl="node1" presStyleIdx="1" presStyleCnt="5">
        <dgm:presLayoutVars>
          <dgm:bulletEnabled val="1"/>
        </dgm:presLayoutVars>
      </dgm:prSet>
      <dgm:spPr/>
    </dgm:pt>
    <dgm:pt modelId="{1A8947DF-84E3-A74C-B77A-F0FFCEBFB631}" type="pres">
      <dgm:prSet presAssocID="{E36418A0-E97E-9A40-A728-09A790DF7BF6}" presName="sibTrans" presStyleCnt="0"/>
      <dgm:spPr/>
    </dgm:pt>
    <dgm:pt modelId="{E00715CA-6C26-1F4B-A24E-F3BAE634C849}" type="pres">
      <dgm:prSet presAssocID="{3FAE8ADC-D578-D04C-AC30-ED7984C655AD}" presName="textNode" presStyleLbl="node1" presStyleIdx="2" presStyleCnt="5">
        <dgm:presLayoutVars>
          <dgm:bulletEnabled val="1"/>
        </dgm:presLayoutVars>
      </dgm:prSet>
      <dgm:spPr/>
    </dgm:pt>
    <dgm:pt modelId="{F0FCA00B-796E-8245-A364-908CD919AB73}" type="pres">
      <dgm:prSet presAssocID="{07549FED-00A7-7849-806B-30F7A0F5301E}" presName="sibTrans" presStyleCnt="0"/>
      <dgm:spPr/>
    </dgm:pt>
    <dgm:pt modelId="{7453D0A6-383E-0E44-A8F6-58B8DF016307}" type="pres">
      <dgm:prSet presAssocID="{B66796B3-D434-1B4B-9956-886217125C6E}" presName="textNode" presStyleLbl="node1" presStyleIdx="3" presStyleCnt="5">
        <dgm:presLayoutVars>
          <dgm:bulletEnabled val="1"/>
        </dgm:presLayoutVars>
      </dgm:prSet>
      <dgm:spPr/>
    </dgm:pt>
    <dgm:pt modelId="{6F5CACB5-0111-BE49-AB13-2184CAE911C6}" type="pres">
      <dgm:prSet presAssocID="{F677AF93-E82B-CA43-8582-D4B76DE4F9A1}" presName="sibTrans" presStyleCnt="0"/>
      <dgm:spPr/>
    </dgm:pt>
    <dgm:pt modelId="{88CDBD43-0C4B-7A47-801E-E1E303EB5CF9}" type="pres">
      <dgm:prSet presAssocID="{C54726A6-2645-B142-AA2B-691B133466A4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F81F8622-1A57-F94F-BCD7-1F688FB97749}" type="presOf" srcId="{DC1530E2-9440-DE48-9DFE-51F91809BC7E}" destId="{6B0C0C9E-96A6-2B4B-8468-F6CD4AED1572}" srcOrd="0" destOrd="0" presId="urn:microsoft.com/office/officeart/2005/8/layout/hProcess9"/>
    <dgm:cxn modelId="{62DFA732-A13B-EA4F-940B-269305938665}" srcId="{DC1530E2-9440-DE48-9DFE-51F91809BC7E}" destId="{B66796B3-D434-1B4B-9956-886217125C6E}" srcOrd="3" destOrd="0" parTransId="{139DE17D-C22B-B64B-AC7B-DCA25E776333}" sibTransId="{F677AF93-E82B-CA43-8582-D4B76DE4F9A1}"/>
    <dgm:cxn modelId="{33020850-0952-3B42-8B71-ADBE2988DA3B}" srcId="{DC1530E2-9440-DE48-9DFE-51F91809BC7E}" destId="{A4DCBB48-AEDB-274D-8A9C-3527D8C7C9E2}" srcOrd="1" destOrd="0" parTransId="{58C80CFF-C0D3-4548-869F-D6AD73CC8337}" sibTransId="{E36418A0-E97E-9A40-A728-09A790DF7BF6}"/>
    <dgm:cxn modelId="{7ED09151-6F20-254C-9AB6-3955B7D9808A}" srcId="{DC1530E2-9440-DE48-9DFE-51F91809BC7E}" destId="{C54726A6-2645-B142-AA2B-691B133466A4}" srcOrd="4" destOrd="0" parTransId="{4E64B0E9-22A9-D44A-A0E4-C2BD4131F2B2}" sibTransId="{54A0F34C-ED1C-6546-8A4E-88148709D480}"/>
    <dgm:cxn modelId="{B6241479-E12A-7E40-BD8F-4A568A953745}" type="presOf" srcId="{B66796B3-D434-1B4B-9956-886217125C6E}" destId="{7453D0A6-383E-0E44-A8F6-58B8DF016307}" srcOrd="0" destOrd="0" presId="urn:microsoft.com/office/officeart/2005/8/layout/hProcess9"/>
    <dgm:cxn modelId="{9F27F380-2F7C-D546-89E6-B233F9137AA9}" srcId="{DC1530E2-9440-DE48-9DFE-51F91809BC7E}" destId="{8AA57C33-5340-0B44-932F-40773F329FBC}" srcOrd="0" destOrd="0" parTransId="{6D92712A-844D-F242-932F-8BCFD52834CD}" sibTransId="{08F17D7E-2012-9247-B285-FA9185237690}"/>
    <dgm:cxn modelId="{5C62F68F-3129-B040-B39C-B69167A9F499}" srcId="{DC1530E2-9440-DE48-9DFE-51F91809BC7E}" destId="{3FAE8ADC-D578-D04C-AC30-ED7984C655AD}" srcOrd="2" destOrd="0" parTransId="{E8C6184F-AFF7-B846-A84F-6F9E387EF9A6}" sibTransId="{07549FED-00A7-7849-806B-30F7A0F5301E}"/>
    <dgm:cxn modelId="{A09B1ACB-C22A-514D-96D9-6A097925FF93}" type="presOf" srcId="{A4DCBB48-AEDB-274D-8A9C-3527D8C7C9E2}" destId="{F4CD6E8E-8FEF-8546-8DAF-532C4E1EDCDF}" srcOrd="0" destOrd="0" presId="urn:microsoft.com/office/officeart/2005/8/layout/hProcess9"/>
    <dgm:cxn modelId="{D0E235D2-BD2F-1D40-AB52-EAD7F802452A}" type="presOf" srcId="{C54726A6-2645-B142-AA2B-691B133466A4}" destId="{88CDBD43-0C4B-7A47-801E-E1E303EB5CF9}" srcOrd="0" destOrd="0" presId="urn:microsoft.com/office/officeart/2005/8/layout/hProcess9"/>
    <dgm:cxn modelId="{5118F4D3-6C26-4240-A1E0-6197DB514ABD}" type="presOf" srcId="{3FAE8ADC-D578-D04C-AC30-ED7984C655AD}" destId="{E00715CA-6C26-1F4B-A24E-F3BAE634C849}" srcOrd="0" destOrd="0" presId="urn:microsoft.com/office/officeart/2005/8/layout/hProcess9"/>
    <dgm:cxn modelId="{0A0146FC-D8DA-A541-BAF9-4C309B333996}" type="presOf" srcId="{8AA57C33-5340-0B44-932F-40773F329FBC}" destId="{E2D95609-946C-CB47-8210-2E9A789D075A}" srcOrd="0" destOrd="0" presId="urn:microsoft.com/office/officeart/2005/8/layout/hProcess9"/>
    <dgm:cxn modelId="{04337F70-564C-2841-9E50-10A8881BF729}" type="presParOf" srcId="{6B0C0C9E-96A6-2B4B-8468-F6CD4AED1572}" destId="{62A2A835-54A3-B044-9D9B-0DAC65B305E4}" srcOrd="0" destOrd="0" presId="urn:microsoft.com/office/officeart/2005/8/layout/hProcess9"/>
    <dgm:cxn modelId="{6B19033D-6880-474B-BB66-842F6A7D2003}" type="presParOf" srcId="{6B0C0C9E-96A6-2B4B-8468-F6CD4AED1572}" destId="{0B9C7131-0C65-3F4C-A491-FBA9CD16E60B}" srcOrd="1" destOrd="0" presId="urn:microsoft.com/office/officeart/2005/8/layout/hProcess9"/>
    <dgm:cxn modelId="{32D13DED-D695-8848-8093-BCF906DFC419}" type="presParOf" srcId="{0B9C7131-0C65-3F4C-A491-FBA9CD16E60B}" destId="{E2D95609-946C-CB47-8210-2E9A789D075A}" srcOrd="0" destOrd="0" presId="urn:microsoft.com/office/officeart/2005/8/layout/hProcess9"/>
    <dgm:cxn modelId="{FE523CE1-C2CF-6B47-893E-778459AE413D}" type="presParOf" srcId="{0B9C7131-0C65-3F4C-A491-FBA9CD16E60B}" destId="{D69EAD2B-C096-864E-B477-E1C09FA23E7F}" srcOrd="1" destOrd="0" presId="urn:microsoft.com/office/officeart/2005/8/layout/hProcess9"/>
    <dgm:cxn modelId="{E49C7E81-43B4-E340-83CC-DAB278BE9342}" type="presParOf" srcId="{0B9C7131-0C65-3F4C-A491-FBA9CD16E60B}" destId="{F4CD6E8E-8FEF-8546-8DAF-532C4E1EDCDF}" srcOrd="2" destOrd="0" presId="urn:microsoft.com/office/officeart/2005/8/layout/hProcess9"/>
    <dgm:cxn modelId="{16E250BA-871E-DC48-99C4-476B8875E68B}" type="presParOf" srcId="{0B9C7131-0C65-3F4C-A491-FBA9CD16E60B}" destId="{1A8947DF-84E3-A74C-B77A-F0FFCEBFB631}" srcOrd="3" destOrd="0" presId="urn:microsoft.com/office/officeart/2005/8/layout/hProcess9"/>
    <dgm:cxn modelId="{3CE7E5EE-3C2F-5442-AA9C-86B68F2B5D4B}" type="presParOf" srcId="{0B9C7131-0C65-3F4C-A491-FBA9CD16E60B}" destId="{E00715CA-6C26-1F4B-A24E-F3BAE634C849}" srcOrd="4" destOrd="0" presId="urn:microsoft.com/office/officeart/2005/8/layout/hProcess9"/>
    <dgm:cxn modelId="{0B642294-8AE5-F64D-8A55-5CA84E098965}" type="presParOf" srcId="{0B9C7131-0C65-3F4C-A491-FBA9CD16E60B}" destId="{F0FCA00B-796E-8245-A364-908CD919AB73}" srcOrd="5" destOrd="0" presId="urn:microsoft.com/office/officeart/2005/8/layout/hProcess9"/>
    <dgm:cxn modelId="{EBE37B6E-763F-924F-93FB-A668B689F418}" type="presParOf" srcId="{0B9C7131-0C65-3F4C-A491-FBA9CD16E60B}" destId="{7453D0A6-383E-0E44-A8F6-58B8DF016307}" srcOrd="6" destOrd="0" presId="urn:microsoft.com/office/officeart/2005/8/layout/hProcess9"/>
    <dgm:cxn modelId="{310B6756-3D96-4C47-8B91-DDB5DE7F3901}" type="presParOf" srcId="{0B9C7131-0C65-3F4C-A491-FBA9CD16E60B}" destId="{6F5CACB5-0111-BE49-AB13-2184CAE911C6}" srcOrd="7" destOrd="0" presId="urn:microsoft.com/office/officeart/2005/8/layout/hProcess9"/>
    <dgm:cxn modelId="{9BC3FDF9-2488-024D-9269-77B745D5261C}" type="presParOf" srcId="{0B9C7131-0C65-3F4C-A491-FBA9CD16E60B}" destId="{88CDBD43-0C4B-7A47-801E-E1E303EB5CF9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A2A835-54A3-B044-9D9B-0DAC65B305E4}">
      <dsp:nvSpPr>
        <dsp:cNvPr id="0" name=""/>
        <dsp:cNvSpPr/>
      </dsp:nvSpPr>
      <dsp:spPr>
        <a:xfrm>
          <a:off x="606740" y="0"/>
          <a:ext cx="6530040" cy="2373557"/>
        </a:xfrm>
        <a:prstGeom prst="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2D95609-946C-CB47-8210-2E9A789D075A}">
      <dsp:nvSpPr>
        <dsp:cNvPr id="0" name=""/>
        <dsp:cNvSpPr/>
      </dsp:nvSpPr>
      <dsp:spPr>
        <a:xfrm>
          <a:off x="3878" y="712067"/>
          <a:ext cx="1466957" cy="949423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000000"/>
              </a:solidFill>
            </a:rPr>
            <a:t>Get reads</a:t>
          </a:r>
        </a:p>
      </dsp:txBody>
      <dsp:txXfrm>
        <a:off x="50225" y="758414"/>
        <a:ext cx="1374263" cy="856729"/>
      </dsp:txXfrm>
    </dsp:sp>
    <dsp:sp modelId="{F4CD6E8E-8FEF-8546-8DAF-532C4E1EDCDF}">
      <dsp:nvSpPr>
        <dsp:cNvPr id="0" name=""/>
        <dsp:cNvSpPr/>
      </dsp:nvSpPr>
      <dsp:spPr>
        <a:xfrm>
          <a:off x="1555800" y="712067"/>
          <a:ext cx="1466957" cy="949423"/>
        </a:xfrm>
        <a:prstGeom prst="roundRect">
          <a:avLst/>
        </a:prstGeom>
        <a:gradFill rotWithShape="0">
          <a:gsLst>
            <a:gs pos="0">
              <a:schemeClr val="accent3">
                <a:hueOff val="677650"/>
                <a:satOff val="25000"/>
                <a:lumOff val="-36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677650"/>
                <a:satOff val="25000"/>
                <a:lumOff val="-36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677650"/>
                <a:satOff val="25000"/>
                <a:lumOff val="-36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000000"/>
              </a:solidFill>
            </a:rPr>
            <a:t>Sequence quality trimming</a:t>
          </a:r>
        </a:p>
      </dsp:txBody>
      <dsp:txXfrm>
        <a:off x="1602147" y="758414"/>
        <a:ext cx="1374263" cy="856729"/>
      </dsp:txXfrm>
    </dsp:sp>
    <dsp:sp modelId="{E00715CA-6C26-1F4B-A24E-F3BAE634C849}">
      <dsp:nvSpPr>
        <dsp:cNvPr id="0" name=""/>
        <dsp:cNvSpPr/>
      </dsp:nvSpPr>
      <dsp:spPr>
        <a:xfrm>
          <a:off x="3107721" y="712067"/>
          <a:ext cx="1466957" cy="949423"/>
        </a:xfrm>
        <a:prstGeom prst="roundRect">
          <a:avLst/>
        </a:prstGeom>
        <a:gradFill rotWithShape="0">
          <a:gsLst>
            <a:gs pos="0">
              <a:schemeClr val="accent3">
                <a:hueOff val="1355300"/>
                <a:satOff val="50000"/>
                <a:lumOff val="-735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355300"/>
                <a:satOff val="50000"/>
                <a:lumOff val="-735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355300"/>
                <a:satOff val="50000"/>
                <a:lumOff val="-735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000000"/>
              </a:solidFill>
            </a:rPr>
            <a:t>Genome assembly</a:t>
          </a:r>
        </a:p>
      </dsp:txBody>
      <dsp:txXfrm>
        <a:off x="3154068" y="758414"/>
        <a:ext cx="1374263" cy="856729"/>
      </dsp:txXfrm>
    </dsp:sp>
    <dsp:sp modelId="{7453D0A6-383E-0E44-A8F6-58B8DF016307}">
      <dsp:nvSpPr>
        <dsp:cNvPr id="0" name=""/>
        <dsp:cNvSpPr/>
      </dsp:nvSpPr>
      <dsp:spPr>
        <a:xfrm>
          <a:off x="4659642" y="712067"/>
          <a:ext cx="1466957" cy="949423"/>
        </a:xfrm>
        <a:prstGeom prst="roundRect">
          <a:avLst/>
        </a:prstGeom>
        <a:gradFill rotWithShape="0">
          <a:gsLst>
            <a:gs pos="0">
              <a:schemeClr val="accent3">
                <a:hueOff val="2032949"/>
                <a:satOff val="75000"/>
                <a:lumOff val="-1102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032949"/>
                <a:satOff val="75000"/>
                <a:lumOff val="-1102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032949"/>
                <a:satOff val="75000"/>
                <a:lumOff val="-1102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Genome annotation</a:t>
          </a:r>
        </a:p>
      </dsp:txBody>
      <dsp:txXfrm>
        <a:off x="4705989" y="758414"/>
        <a:ext cx="1374263" cy="856729"/>
      </dsp:txXfrm>
    </dsp:sp>
    <dsp:sp modelId="{88CDBD43-0C4B-7A47-801E-E1E303EB5CF9}">
      <dsp:nvSpPr>
        <dsp:cNvPr id="0" name=""/>
        <dsp:cNvSpPr/>
      </dsp:nvSpPr>
      <dsp:spPr>
        <a:xfrm>
          <a:off x="6211564" y="712067"/>
          <a:ext cx="1466957" cy="949423"/>
        </a:xfrm>
        <a:prstGeom prst="roundRect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Metabolic pathways</a:t>
          </a:r>
        </a:p>
      </dsp:txBody>
      <dsp:txXfrm>
        <a:off x="6257911" y="758414"/>
        <a:ext cx="1374263" cy="8567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3.png>
</file>

<file path=ppt/media/image14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9AC6A5-C138-4246-A17E-BBB4E4A05107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C93951-C5FF-2748-B343-FDE3D8DD34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9427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Fraction of the genome sequenced y at least one read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5C075E-B9E1-2E47-9B48-DCE1AD2A547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70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91946-50D3-6B4D-8C7C-B49FDE5B3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EECF56-C39C-6841-893E-B7146A05E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0800D-6D43-1D4F-86B4-36E9C41FB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06CCD-6289-8445-9DF9-4108D2C2C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D609-FA8D-A44E-A3D2-A4B8226EC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532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CF930-6537-3B49-BE7E-46EF0BE9C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C6100A-B8A2-4544-86B1-874BEF1C7E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9973B-F70B-B249-9DED-E5AC49F65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BE700-ABB0-F243-8265-0BDAEFC4D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2D0C1-B55B-3240-AFEB-954317F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9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DA3D65-DE9A-C346-BA31-9F9B44A133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CEFE5-1265-6945-9EC0-8A3EDB077D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A31BD-F822-B542-B2D4-D02902D7E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249C9-6E20-874B-A539-96C953E12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E9393-845B-1C4B-8092-BB2BF99F5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8844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2195737" y="692696"/>
            <a:ext cx="6624736" cy="1249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>
              <a:defRPr sz="4000" baseline="0">
                <a:latin typeface="+mj-lt"/>
              </a:defRPr>
            </a:lvl1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title</a:t>
            </a:r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467544" y="2204865"/>
            <a:ext cx="8384344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+mn-lt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+mn-lt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+mn-lt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+mn-lt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+mn-lt"/>
                <a:cs typeface="Gotham Narrow Book"/>
              </a:defRPr>
            </a:lvl5pPr>
          </a:lstStyle>
          <a:p>
            <a:pPr lvl="0"/>
            <a:r>
              <a:rPr lang="fi-FI" noProof="0" dirty="0" err="1"/>
              <a:t>Click</a:t>
            </a:r>
            <a:r>
              <a:rPr lang="fi-FI" noProof="0" dirty="0"/>
              <a:t> to </a:t>
            </a:r>
            <a:r>
              <a:rPr lang="fi-FI" noProof="0" dirty="0" err="1"/>
              <a:t>add</a:t>
            </a:r>
            <a:r>
              <a:rPr lang="fi-FI" noProof="0" dirty="0"/>
              <a:t> </a:t>
            </a:r>
            <a:r>
              <a:rPr lang="fi-FI" noProof="0" dirty="0" err="1"/>
              <a:t>text</a:t>
            </a:r>
            <a:endParaRPr lang="fi-FI" noProof="0" dirty="0"/>
          </a:p>
          <a:p>
            <a:pPr lvl="1"/>
            <a:r>
              <a:rPr lang="fi-FI" noProof="0" dirty="0"/>
              <a:t>Second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2"/>
            <a:r>
              <a:rPr lang="fi-FI" noProof="0" dirty="0"/>
              <a:t>Third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3"/>
            <a:r>
              <a:rPr lang="fi-FI" noProof="0" dirty="0" err="1"/>
              <a:t>Fourth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4"/>
            <a:r>
              <a:rPr lang="fi-FI" noProof="0" dirty="0" err="1"/>
              <a:t>Fifth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en-US" noProof="0" dirty="0"/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60CD4AB-472D-754D-962E-F37F95D8A7EA}" type="datetime1">
              <a:rPr lang="en-US" smtClean="0"/>
              <a:t>3/6/19</a:t>
            </a:fld>
            <a:endParaRPr lang="fi-FI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Jenni Hultman</a:t>
            </a:r>
            <a:endParaRPr lang="fi-FI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0015478"/>
      </p:ext>
    </p:extLst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1886FF0-391D-D14F-9E56-F4F5E9B92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360000"/>
            <a:ext cx="8424000" cy="61380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2400"/>
            </a:lvl1pPr>
            <a:lvl2pPr marL="270000" indent="-18000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80759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uva 10">
            <a:extLst>
              <a:ext uri="{FF2B5EF4-FFF2-40B4-BE49-F238E27FC236}">
                <a16:creationId xmlns:a16="http://schemas.microsoft.com/office/drawing/2014/main" id="{DB2A6124-79C9-7549-A159-0BC6E6B84833}"/>
              </a:ext>
            </a:extLst>
          </p:cNvPr>
          <p:cNvPicPr preferRelativeResize="0">
            <a:picLocks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 b="3125"/>
          <a:stretch/>
        </p:blipFill>
        <p:spPr bwMode="ltGray">
          <a:xfrm>
            <a:off x="252000" y="180000"/>
            <a:ext cx="8640000" cy="612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00" y="360000"/>
            <a:ext cx="7920000" cy="1260000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27DA910-56E2-6A4E-8B0B-F4CC6AC776C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2000" y="1836000"/>
            <a:ext cx="3888000" cy="43200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2400"/>
            </a:lvl1pPr>
            <a:lvl2pPr marL="270000" indent="-18000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6DF916A-BD1A-D641-9203-BACF0EC6685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642200" y="1836000"/>
            <a:ext cx="3888000" cy="43200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2400"/>
            </a:lvl1pPr>
            <a:lvl2pPr marL="270000" indent="-18000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7A85E21-4BF1-C641-ACF4-B971731BB0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328" t="17364" b="18581"/>
          <a:stretch/>
        </p:blipFill>
        <p:spPr>
          <a:xfrm>
            <a:off x="252000" y="6372000"/>
            <a:ext cx="1800000" cy="450185"/>
          </a:xfrm>
          <a:prstGeom prst="rect">
            <a:avLst/>
          </a:prstGeom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C19F6C3-FA90-E84C-AC6F-A516DD8671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72000" y="6372185"/>
            <a:ext cx="1800000" cy="450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fi-FI"/>
              <a:t>04.5.2018</a:t>
            </a:r>
            <a:endParaRPr lang="fi-FI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68D5CBA-7971-A445-B30C-C85A781BD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000" y="6372185"/>
            <a:ext cx="1800000" cy="450000"/>
          </a:xfrm>
        </p:spPr>
        <p:txBody>
          <a:bodyPr/>
          <a:lstStyle>
            <a:lvl1pPr algn="r">
              <a:defRPr/>
            </a:lvl1pPr>
          </a:lstStyle>
          <a:p>
            <a:fld id="{1B701A2F-FAF1-AF45-84A2-DAAD35F61184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437791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F2EC-CA03-1E43-91F0-B71EF9991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88B82-ADF2-8D40-9389-70545D25F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A6E77-319F-E940-9C35-E4E6D18DD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C4111-5131-D84E-826E-AE12333BC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3BA73-0464-B74F-A463-97759696D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7986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BF58B-AC81-1248-87C2-23E37C825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C868D-5AD1-484A-BF32-A76B38DA7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2C455-5195-7B45-A6FA-2DCD4DCFE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CBC6A-88E3-CC47-B60F-DA2CCA36B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65491-3CD2-A94F-AB33-8431226F7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463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45A4-EF02-F948-B18E-8B5791C9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7E7B9-4911-814D-ADBD-611DA6C81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74BAB8-95A6-9640-A43C-5385422DF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AE3694-38D2-4245-B342-20CD700EB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90C72-A3AF-F748-A28C-A7A9EBAC1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64A6B0-3623-A44C-9260-E3E642481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4186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22497-5621-7948-8005-7A13CDB20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33BACA-7AF9-C547-ADA2-DBBF93D0B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BE78B-4D04-5547-A85A-069CDD92F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E73B1E-9F68-7C45-96E2-36A7B2EB4C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84A97B-9D37-2B4A-B1D4-D060D7D641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AA9BC0-AE8E-CE40-A846-4CA7E9481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C4A711-964F-4748-8088-9898999D8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F39D2B-5517-374A-87FA-FF3375801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58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0C28-FFD9-8744-A715-6CE3F1B89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67F16D-03A0-D045-8B88-FBE596A81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7C651-F27A-0D42-BBEC-D4730718A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4C4B07-C1FD-FA4D-9BB1-0936F0E50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645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649F55-EF96-ED4F-99DD-61AFA352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D245BE-B337-FA47-A501-24A8ECB4F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B0F3F-1AEC-C648-96A2-CFBA8ADB1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56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6672D-B1E1-E242-9FD6-138F95155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83E88-F647-8142-8021-208785C0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67F92D-D8CE-E64D-91C1-B4EF8B7196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E1381D-4CBA-1149-B621-C3E2A2AA6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58F36-5E43-504A-894B-1C26F6680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13909-CC68-7D46-88C3-4D040293E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093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275AF-C19C-6F44-BE08-0E47B9F29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11FE9B-DD6E-F94D-8F2B-AAAD6706A7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C7FD1-2866-4D48-8B6C-B67B78501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D5C403-D209-4E40-ADFB-D70DC56CA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D8874-9506-154D-84DD-46727D4B9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E59F89-CB93-7F41-8AD0-DE4FDA658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600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1DB55D-E9A1-1A4C-9FCC-7FEFBF1A9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8CB93-34C2-D849-AE3B-271CCA82A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D493D-DBBD-D147-879C-F21016A233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D3FE2-891E-9441-8675-B3EDBF234D51}" type="datetimeFigureOut">
              <a:rPr lang="en-GB" smtClean="0"/>
              <a:t>06/03/2019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276A9-F768-9B4A-8B87-CC5BAE5D8E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7CC40-45DF-4142-9F11-DBD413860D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9DDA3-E366-0B47-BFCD-2C3B0CD7C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295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5" r:id="rId1"/>
    <p:sldLayoutId id="2147485516" r:id="rId2"/>
    <p:sldLayoutId id="2147485517" r:id="rId3"/>
    <p:sldLayoutId id="2147485518" r:id="rId4"/>
    <p:sldLayoutId id="2147485519" r:id="rId5"/>
    <p:sldLayoutId id="2147485520" r:id="rId6"/>
    <p:sldLayoutId id="2147485521" r:id="rId7"/>
    <p:sldLayoutId id="2147485522" r:id="rId8"/>
    <p:sldLayoutId id="2147485523" r:id="rId9"/>
    <p:sldLayoutId id="2147485524" r:id="rId10"/>
    <p:sldLayoutId id="2147485525" r:id="rId11"/>
    <p:sldLayoutId id="2147485527" r:id="rId12"/>
    <p:sldLayoutId id="2147485528" r:id="rId13"/>
    <p:sldLayoutId id="2147485529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Igor.pessi@helsinki.fi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1038/nrg3068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bioinf.spbau.ru/spades" TargetMode="External"/><Relationship Id="rId2" Type="http://schemas.openxmlformats.org/officeDocument/2006/relationships/hyperlink" Target="https://www.ebi.ac.uk/~zerbino/velvet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bioinf.spbau.ru/quast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gorspp/MMB-114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c.fi/taito-batch-jobs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gorspp/MMB-114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3B130-35D2-6D40-A369-647C825AA5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GB" dirty="0"/>
              <a:t>Genome assembly and annotation</a:t>
            </a:r>
            <a:br>
              <a:rPr lang="en-GB" dirty="0"/>
            </a:br>
            <a:br>
              <a:rPr lang="en-GB" sz="2000" dirty="0"/>
            </a:br>
            <a:r>
              <a:rPr lang="en-GB" sz="2000" dirty="0">
                <a:solidFill>
                  <a:schemeClr val="accent1"/>
                </a:solidFill>
              </a:rPr>
              <a:t>Day 3: Genome assembly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5E1321-C2FB-CA48-8B19-43BBFBDA11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GB" b="1" dirty="0"/>
              <a:t>Igor Pessi</a:t>
            </a:r>
          </a:p>
          <a:p>
            <a:r>
              <a:rPr lang="en-GB" dirty="0"/>
              <a:t>Department of Microbiology – UH</a:t>
            </a:r>
          </a:p>
          <a:p>
            <a:r>
              <a:rPr lang="en-GB" dirty="0">
                <a:hlinkClick r:id="rId2"/>
              </a:rPr>
              <a:t>igor.pessi@helsinki.fi</a:t>
            </a:r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1D1DE2-8475-974E-AE45-9C065048E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07.03.2019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90A16F-2AB7-7642-AD87-C8AD120E3DFD}"/>
              </a:ext>
            </a:extLst>
          </p:cNvPr>
          <p:cNvSpPr txBox="1"/>
          <p:nvPr/>
        </p:nvSpPr>
        <p:spPr>
          <a:xfrm>
            <a:off x="0" y="0"/>
            <a:ext cx="914400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1600" b="1" dirty="0">
                <a:solidFill>
                  <a:schemeClr val="bg1"/>
                </a:solidFill>
              </a:rPr>
              <a:t>MMB-114</a:t>
            </a:r>
            <a:r>
              <a:rPr lang="en-GB" sz="1600" dirty="0">
                <a:solidFill>
                  <a:schemeClr val="bg1"/>
                </a:solidFill>
              </a:rPr>
              <a:t> Exploratory microbial research - lab course 2019</a:t>
            </a:r>
          </a:p>
        </p:txBody>
      </p:sp>
    </p:spTree>
    <p:extLst>
      <p:ext uri="{BB962C8B-B14F-4D97-AF65-F5344CB8AC3E}">
        <p14:creationId xmlns:p14="http://schemas.microsoft.com/office/powerpoint/2010/main" val="3183679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B5F88-E338-2A48-A2CE-F3B6721A3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 </a:t>
            </a:r>
            <a:r>
              <a:rPr lang="en-US" dirty="0" err="1"/>
              <a:t>Bruijn</a:t>
            </a:r>
            <a:r>
              <a:rPr lang="en-US" dirty="0"/>
              <a:t> graph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2B0D1-D362-7847-ABFC-F667816C7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US" dirty="0"/>
              <a:t>In real life 10</a:t>
            </a:r>
            <a:r>
              <a:rPr lang="en-US" baseline="30000" dirty="0"/>
              <a:t>6</a:t>
            </a:r>
            <a:r>
              <a:rPr lang="en-US" dirty="0"/>
              <a:t> sequences cannot be compared with each other</a:t>
            </a:r>
          </a:p>
          <a:p>
            <a:pPr lvl="1"/>
            <a:r>
              <a:rPr lang="en-US" dirty="0"/>
              <a:t>10</a:t>
            </a:r>
            <a:r>
              <a:rPr lang="en-US" baseline="30000" dirty="0"/>
              <a:t>6</a:t>
            </a:r>
            <a:r>
              <a:rPr lang="en-US" dirty="0"/>
              <a:t> x 10</a:t>
            </a:r>
            <a:r>
              <a:rPr lang="en-US" baseline="30000" dirty="0"/>
              <a:t>6</a:t>
            </a:r>
            <a:r>
              <a:rPr lang="en-US" dirty="0"/>
              <a:t> = 10</a:t>
            </a:r>
            <a:r>
              <a:rPr lang="en-US" baseline="30000" dirty="0"/>
              <a:t>12 </a:t>
            </a:r>
            <a:r>
              <a:rPr lang="en-US" dirty="0"/>
              <a:t>comparisons</a:t>
            </a:r>
          </a:p>
          <a:p>
            <a:pPr lvl="1"/>
            <a:endParaRPr lang="en-US" dirty="0"/>
          </a:p>
          <a:p>
            <a:r>
              <a:rPr lang="en-GB" dirty="0"/>
              <a:t>Sequences are reduced to k-</a:t>
            </a:r>
            <a:r>
              <a:rPr lang="en-GB" dirty="0" err="1"/>
              <a:t>mers</a:t>
            </a:r>
            <a:endParaRPr lang="en-GB" dirty="0"/>
          </a:p>
          <a:p>
            <a:pPr lvl="1"/>
            <a:r>
              <a:rPr lang="en-GB" dirty="0"/>
              <a:t>Smaller subsets of length 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A2ECAC-45A2-1B4B-9CE7-C0B37C0E63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05" t="2372" r="8532" b="74601"/>
          <a:stretch/>
        </p:blipFill>
        <p:spPr>
          <a:xfrm>
            <a:off x="628200" y="3647266"/>
            <a:ext cx="7887600" cy="252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5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8F498B-DA62-094C-A0CD-F8469E5061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705"/>
          <a:stretch/>
        </p:blipFill>
        <p:spPr>
          <a:xfrm>
            <a:off x="1300837" y="72000"/>
            <a:ext cx="6542326" cy="20286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76A21C-F976-6841-B91E-5C465149EB6F}"/>
              </a:ext>
            </a:extLst>
          </p:cNvPr>
          <p:cNvSpPr txBox="1"/>
          <p:nvPr/>
        </p:nvSpPr>
        <p:spPr>
          <a:xfrm>
            <a:off x="7444800" y="72000"/>
            <a:ext cx="1625766" cy="553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1000" dirty="0"/>
              <a:t>Martin &amp; Wang 2011</a:t>
            </a:r>
          </a:p>
          <a:p>
            <a:r>
              <a:rPr lang="en-GB" sz="1000" dirty="0"/>
              <a:t>Nature Reviews Genetics</a:t>
            </a:r>
          </a:p>
          <a:p>
            <a:r>
              <a:rPr lang="en-GB" sz="1000" dirty="0" err="1"/>
              <a:t>doi</a:t>
            </a:r>
            <a:r>
              <a:rPr lang="en-GB" sz="1000" dirty="0"/>
              <a:t>: </a:t>
            </a:r>
            <a:r>
              <a:rPr lang="en-GB" sz="1000" dirty="0">
                <a:hlinkClick r:id="rId3"/>
              </a:rPr>
              <a:t>10.1038/nrg3068</a:t>
            </a:r>
            <a:endParaRPr lang="en-GB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7013F5-2C8F-7743-BADE-251B8107AD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295" b="41337"/>
          <a:stretch/>
        </p:blipFill>
        <p:spPr>
          <a:xfrm>
            <a:off x="1300837" y="2100649"/>
            <a:ext cx="6542326" cy="2331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01255B-B85A-4540-B04C-7702DCA71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663" b="28702"/>
          <a:stretch/>
        </p:blipFill>
        <p:spPr>
          <a:xfrm>
            <a:off x="1300837" y="4431957"/>
            <a:ext cx="6542326" cy="9391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8DB125-E200-624F-ABE1-9EAA0BDE5D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298" b="9664"/>
          <a:stretch/>
        </p:blipFill>
        <p:spPr>
          <a:xfrm>
            <a:off x="1300837" y="5371070"/>
            <a:ext cx="6542326" cy="141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833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Paired-end reads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37489B-F8B4-3F40-9699-FA13055EB337}"/>
              </a:ext>
            </a:extLst>
          </p:cNvPr>
          <p:cNvGrpSpPr/>
          <p:nvPr/>
        </p:nvGrpSpPr>
        <p:grpSpPr>
          <a:xfrm>
            <a:off x="628650" y="2962481"/>
            <a:ext cx="7886700" cy="2052000"/>
            <a:chOff x="628650" y="1800000"/>
            <a:chExt cx="7886700" cy="2052000"/>
          </a:xfrm>
        </p:grpSpPr>
        <p:sp>
          <p:nvSpPr>
            <p:cNvPr id="3" name="Rectangle 2"/>
            <p:cNvSpPr/>
            <p:nvPr/>
          </p:nvSpPr>
          <p:spPr>
            <a:xfrm>
              <a:off x="628650" y="1800000"/>
              <a:ext cx="1260000" cy="250878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7255350" y="1800000"/>
              <a:ext cx="1260000" cy="250878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888650" y="1800000"/>
              <a:ext cx="5366700" cy="250878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28650" y="3600000"/>
              <a:ext cx="1260000" cy="252000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255350" y="3600000"/>
              <a:ext cx="1260000" cy="252000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048651" y="3600000"/>
              <a:ext cx="1046700" cy="25200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8650" y="3600000"/>
              <a:ext cx="2160000" cy="252000"/>
            </a:xfrm>
            <a:prstGeom prst="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095350" y="3600000"/>
              <a:ext cx="2160000" cy="252000"/>
            </a:xfrm>
            <a:prstGeom prst="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/>
            <p:cNvCxnSpPr>
              <a:cxnSpLocks/>
            </p:cNvCxnSpPr>
            <p:nvPr/>
          </p:nvCxnSpPr>
          <p:spPr>
            <a:xfrm>
              <a:off x="1888650" y="3384000"/>
              <a:ext cx="2160000" cy="0"/>
            </a:xfrm>
            <a:prstGeom prst="straightConnector1">
              <a:avLst/>
            </a:prstGeom>
            <a:ln w="76200" cmpd="sng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cxnSpLocks/>
            </p:cNvCxnSpPr>
            <p:nvPr/>
          </p:nvCxnSpPr>
          <p:spPr>
            <a:xfrm flipH="1">
              <a:off x="5095350" y="3384000"/>
              <a:ext cx="2160000" cy="0"/>
            </a:xfrm>
            <a:prstGeom prst="straightConnector1">
              <a:avLst/>
            </a:prstGeom>
            <a:ln w="76200" cmpd="sng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B162968-E0CC-2646-B8B0-787A52CA5A49}"/>
                </a:ext>
              </a:extLst>
            </p:cNvPr>
            <p:cNvSpPr txBox="1"/>
            <p:nvPr/>
          </p:nvSpPr>
          <p:spPr>
            <a:xfrm>
              <a:off x="3755078" y="2052000"/>
              <a:ext cx="1633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DNA fragment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F2DA0F2-017A-A042-98CB-498E4F453CEF}"/>
                </a:ext>
              </a:extLst>
            </p:cNvPr>
            <p:cNvSpPr txBox="1"/>
            <p:nvPr/>
          </p:nvSpPr>
          <p:spPr>
            <a:xfrm>
              <a:off x="657652" y="2052000"/>
              <a:ext cx="1201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5’ adapter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F8F61F-80D9-C94C-8BB4-3E0A86CF4D75}"/>
                </a:ext>
              </a:extLst>
            </p:cNvPr>
            <p:cNvSpPr txBox="1"/>
            <p:nvPr/>
          </p:nvSpPr>
          <p:spPr>
            <a:xfrm>
              <a:off x="7284352" y="2052000"/>
              <a:ext cx="1201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3’ adapter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D514759-2969-C548-A34B-DFBE8709086A}"/>
                </a:ext>
              </a:extLst>
            </p:cNvPr>
            <p:cNvSpPr txBox="1"/>
            <p:nvPr/>
          </p:nvSpPr>
          <p:spPr>
            <a:xfrm>
              <a:off x="5518760" y="2906669"/>
              <a:ext cx="13131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R2: 280 </a:t>
              </a:r>
              <a:r>
                <a:rPr lang="en-US" dirty="0" err="1"/>
                <a:t>bp</a:t>
              </a:r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B5DB4F2-3624-C54F-AC25-21219FBFF689}"/>
                </a:ext>
              </a:extLst>
            </p:cNvPr>
            <p:cNvSpPr txBox="1"/>
            <p:nvPr/>
          </p:nvSpPr>
          <p:spPr>
            <a:xfrm>
              <a:off x="2312060" y="2906669"/>
              <a:ext cx="13131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R1: 320 bb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27481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In real life with 10</a:t>
            </a:r>
            <a:r>
              <a:rPr lang="en-US" baseline="30000" dirty="0"/>
              <a:t>6</a:t>
            </a:r>
            <a:r>
              <a:rPr lang="en-US" dirty="0"/>
              <a:t> sequences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825200"/>
            <a:ext cx="7887600" cy="443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0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makes assembly tricky?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pieces (computationally-intensive)</a:t>
            </a:r>
          </a:p>
          <a:p>
            <a:r>
              <a:rPr lang="en-US" dirty="0"/>
              <a:t>Errors in sequence (which one is correct?)</a:t>
            </a:r>
          </a:p>
          <a:p>
            <a:r>
              <a:rPr lang="en-US" dirty="0"/>
              <a:t>Missing fragments</a:t>
            </a:r>
          </a:p>
          <a:p>
            <a:r>
              <a:rPr lang="en-US" dirty="0"/>
              <a:t>Repetitive fragments</a:t>
            </a:r>
          </a:p>
          <a:p>
            <a:r>
              <a:rPr lang="en-US" dirty="0"/>
              <a:t>Multiple copies (rRNA gene as an example)</a:t>
            </a:r>
          </a:p>
          <a:p>
            <a:r>
              <a:rPr lang="en-US" dirty="0"/>
              <a:t>Circular genome (no starting point)</a:t>
            </a:r>
          </a:p>
          <a:p>
            <a:endParaRPr lang="en-US" dirty="0"/>
          </a:p>
          <a:p>
            <a:r>
              <a:rPr lang="en-US" dirty="0"/>
              <a:t>Choice of k-</a:t>
            </a:r>
            <a:r>
              <a:rPr lang="en-US" dirty="0" err="1"/>
              <a:t>mer</a:t>
            </a:r>
            <a:endParaRPr lang="en-US" dirty="0"/>
          </a:p>
          <a:p>
            <a:pPr lvl="1"/>
            <a:r>
              <a:rPr lang="en-US" dirty="0"/>
              <a:t>Too small = </a:t>
            </a:r>
            <a:r>
              <a:rPr lang="en-US" dirty="0" err="1"/>
              <a:t>misassembly</a:t>
            </a:r>
            <a:r>
              <a:rPr lang="en-US" dirty="0"/>
              <a:t> (anything can assemble)</a:t>
            </a:r>
          </a:p>
          <a:p>
            <a:pPr lvl="1"/>
            <a:r>
              <a:rPr lang="en-US" dirty="0"/>
              <a:t>Too long = no assembly</a:t>
            </a:r>
          </a:p>
        </p:txBody>
      </p:sp>
    </p:spTree>
    <p:extLst>
      <p:ext uri="{BB962C8B-B14F-4D97-AF65-F5344CB8AC3E}">
        <p14:creationId xmlns:p14="http://schemas.microsoft.com/office/powerpoint/2010/main" val="2656441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Sequencing coverage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5A3CC13-BCF6-604C-BCEF-D110908BA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 anchor="t"/>
          <a:lstStyle/>
          <a:p>
            <a:r>
              <a:rPr lang="en-US" sz="2400" dirty="0"/>
              <a:t>Coverage describes the number of time that each base of the genome is present in the reads</a:t>
            </a:r>
          </a:p>
          <a:p>
            <a:endParaRPr lang="en-US" sz="2400" dirty="0"/>
          </a:p>
          <a:p>
            <a:r>
              <a:rPr lang="en-US" sz="2400" dirty="0"/>
              <a:t>Assemblers work best at 60-100x coverage</a:t>
            </a:r>
            <a:endParaRPr lang="en-US" dirty="0"/>
          </a:p>
          <a:p>
            <a:endParaRPr lang="en-GB" dirty="0"/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0B3FD-CF99-E843-B6D9-35EC4A207D8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76866" y="915337"/>
            <a:ext cx="6798734" cy="1303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5" name="Content Placeholder 3" descr="k-mer-overlaps-and-errors-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50" b="471"/>
          <a:stretch/>
        </p:blipFill>
        <p:spPr>
          <a:xfrm>
            <a:off x="628650" y="4191644"/>
            <a:ext cx="7887600" cy="198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810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Estimated coverage for our strain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Lactobacillus</a:t>
            </a:r>
            <a:r>
              <a:rPr lang="en-US" dirty="0"/>
              <a:t> genomes: ~2 Mb</a:t>
            </a:r>
          </a:p>
          <a:p>
            <a:endParaRPr lang="en-US" dirty="0"/>
          </a:p>
          <a:p>
            <a:r>
              <a:rPr lang="fi-FI" dirty="0" err="1"/>
              <a:t>Received</a:t>
            </a:r>
            <a:r>
              <a:rPr lang="fi-FI" dirty="0"/>
              <a:t> data</a:t>
            </a:r>
          </a:p>
          <a:p>
            <a:pPr lvl="1"/>
            <a:r>
              <a:rPr lang="en-US" dirty="0"/>
              <a:t>725,942 pairs</a:t>
            </a:r>
          </a:p>
          <a:p>
            <a:pPr lvl="1"/>
            <a:r>
              <a:rPr lang="en-US" dirty="0"/>
              <a:t>326 + 278 </a:t>
            </a:r>
            <a:r>
              <a:rPr lang="en-US" dirty="0" err="1"/>
              <a:t>bp</a:t>
            </a:r>
            <a:endParaRPr lang="en-US" dirty="0"/>
          </a:p>
          <a:p>
            <a:endParaRPr lang="en-US" dirty="0"/>
          </a:p>
          <a:p>
            <a:r>
              <a:rPr lang="en-US" dirty="0"/>
              <a:t>Coverage</a:t>
            </a:r>
          </a:p>
          <a:p>
            <a:pPr lvl="1"/>
            <a:r>
              <a:rPr lang="en-US" b="1" dirty="0"/>
              <a:t>Number of bases sequenced/genome size</a:t>
            </a:r>
          </a:p>
          <a:p>
            <a:pPr lvl="1"/>
            <a:r>
              <a:rPr lang="en-US" dirty="0"/>
              <a:t>Bases = (725,942 x 326 </a:t>
            </a:r>
            <a:r>
              <a:rPr lang="en-US" dirty="0" err="1"/>
              <a:t>bp</a:t>
            </a:r>
            <a:r>
              <a:rPr lang="en-US" dirty="0"/>
              <a:t>) + (725,942 x 278 </a:t>
            </a:r>
            <a:r>
              <a:rPr lang="en-US" dirty="0" err="1"/>
              <a:t>bp</a:t>
            </a:r>
            <a:r>
              <a:rPr lang="en-US" dirty="0"/>
              <a:t>)</a:t>
            </a:r>
          </a:p>
          <a:p>
            <a:pPr marL="342900" lvl="1" indent="0">
              <a:buNone/>
            </a:pPr>
            <a:r>
              <a:rPr lang="en-US" dirty="0"/>
              <a:t>                 236,657,092 </a:t>
            </a:r>
            <a:r>
              <a:rPr lang="en-US" dirty="0" err="1"/>
              <a:t>bp</a:t>
            </a:r>
            <a:r>
              <a:rPr lang="en-US" dirty="0"/>
              <a:t> + 201,811,876 </a:t>
            </a:r>
            <a:r>
              <a:rPr lang="en-US" dirty="0" err="1"/>
              <a:t>bp</a:t>
            </a:r>
            <a:r>
              <a:rPr lang="en-US" dirty="0"/>
              <a:t> = 438,468,968 </a:t>
            </a:r>
            <a:r>
              <a:rPr lang="en-US" dirty="0" err="1"/>
              <a:t>bp</a:t>
            </a:r>
            <a:endParaRPr lang="en-US" dirty="0"/>
          </a:p>
          <a:p>
            <a:pPr lvl="1"/>
            <a:r>
              <a:rPr lang="en-US" dirty="0"/>
              <a:t>Coverage = 438,468,968 </a:t>
            </a:r>
            <a:r>
              <a:rPr lang="en-US" dirty="0" err="1"/>
              <a:t>bp</a:t>
            </a:r>
            <a:r>
              <a:rPr lang="en-US" dirty="0"/>
              <a:t> / 2,000,000 = </a:t>
            </a:r>
            <a:r>
              <a:rPr lang="en-US" b="1" dirty="0"/>
              <a:t>219.2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90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Bioinformatic tools that combine short sequencing reads into longer contigs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For our </a:t>
            </a:r>
            <a:r>
              <a:rPr lang="en-US" b="1" i="1" dirty="0"/>
              <a:t>Lactobacillus </a:t>
            </a:r>
            <a:r>
              <a:rPr lang="en-US" b="1" dirty="0"/>
              <a:t>genome, we will test two assemblers:</a:t>
            </a:r>
          </a:p>
          <a:p>
            <a:r>
              <a:rPr lang="en-US" dirty="0"/>
              <a:t>Manual: VELVET</a:t>
            </a:r>
          </a:p>
          <a:p>
            <a:pPr lvl="1"/>
            <a:r>
              <a:rPr lang="en-US" dirty="0">
                <a:hlinkClick r:id="rId2"/>
              </a:rPr>
              <a:t>https://www.ebi.ac.uk/~zerbino/velvet/</a:t>
            </a:r>
            <a:endParaRPr lang="en-US" dirty="0"/>
          </a:p>
          <a:p>
            <a:r>
              <a:rPr lang="en-US" dirty="0"/>
              <a:t>Automated: SPADES</a:t>
            </a:r>
          </a:p>
          <a:p>
            <a:pPr lvl="1"/>
            <a:r>
              <a:rPr lang="en-US" dirty="0">
                <a:hlinkClick r:id="rId3"/>
              </a:rPr>
              <a:t>http://bioinf.spbau.ru/spades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3603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8B45C-68D0-3E42-A5CB-35F777AA4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Batch scripts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AB832-9D61-EA40-8770-4187265ECAF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#!/bin/bash -l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--job-name spades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--output spades_out_%</a:t>
            </a:r>
            <a:r>
              <a:rPr lang="en-GB" dirty="0" err="1">
                <a:latin typeface="Andale Mono" panose="020B0509000000000004" pitchFamily="49" charset="0"/>
              </a:rPr>
              <a:t>j.txt</a:t>
            </a:r>
            <a:endParaRPr lang="en-GB" dirty="0">
              <a:latin typeface="Andale Mono" panose="020B05090000000000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--error spades_err_%</a:t>
            </a:r>
            <a:r>
              <a:rPr lang="en-GB" dirty="0" err="1">
                <a:latin typeface="Andale Mono" panose="020B0509000000000004" pitchFamily="49" charset="0"/>
              </a:rPr>
              <a:t>j.txt</a:t>
            </a:r>
            <a:endParaRPr lang="en-GB" dirty="0">
              <a:latin typeface="Andale Mono" panose="020B05090000000000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--time 2:00:00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--nodes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</a:t>
            </a:r>
            <a:r>
              <a:rPr lang="en-GB" dirty="0" err="1">
                <a:latin typeface="Andale Mono" panose="020B0509000000000004" pitchFamily="49" charset="0"/>
              </a:rPr>
              <a:t>ntasks</a:t>
            </a:r>
            <a:r>
              <a:rPr lang="en-GB" dirty="0">
                <a:latin typeface="Andale Mono" panose="020B0509000000000004" pitchFamily="49" charset="0"/>
              </a:rPr>
              <a:t>-per-node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</a:t>
            </a:r>
            <a:r>
              <a:rPr lang="en-GB" dirty="0" err="1">
                <a:latin typeface="Andale Mono" panose="020B0509000000000004" pitchFamily="49" charset="0"/>
              </a:rPr>
              <a:t>cpus</a:t>
            </a:r>
            <a:r>
              <a:rPr lang="en-GB" dirty="0">
                <a:latin typeface="Andale Mono" panose="020B0509000000000004" pitchFamily="49" charset="0"/>
              </a:rPr>
              <a:t>-per-task 4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--mem 5000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GB" dirty="0">
              <a:latin typeface="Andale Mono" panose="020B05090000000000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module load </a:t>
            </a:r>
            <a:r>
              <a:rPr lang="en-GB" dirty="0" err="1">
                <a:latin typeface="Andale Mono" panose="020B0509000000000004" pitchFamily="49" charset="0"/>
              </a:rPr>
              <a:t>biokit</a:t>
            </a:r>
            <a:endParaRPr lang="en-GB" dirty="0">
              <a:latin typeface="Andale Mono" panose="020B05090000000000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GB" dirty="0">
              <a:latin typeface="Andale Mono" panose="020B05090000000000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 err="1">
                <a:latin typeface="Andale Mono" panose="020B0509000000000004" pitchFamily="49" charset="0"/>
              </a:rPr>
              <a:t>spades.py</a:t>
            </a:r>
            <a:r>
              <a:rPr lang="en-GB" dirty="0">
                <a:latin typeface="Andale Mono" panose="020B0509000000000004" pitchFamily="49" charset="0"/>
              </a:rPr>
              <a:t> -1 TRIMMED/R1_q20_m60.fastq 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          -2 TRIMMED/R2_q20_m60.fastq 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          -o SPADES 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          -t 4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GB" dirty="0">
              <a:latin typeface="Andale Mono" panose="020B05090000000000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CFB8DC-9C83-9941-BF75-AAD8FA0C915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#!/bin/bash -l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--job-name velvet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--output velvet_out_%</a:t>
            </a:r>
            <a:r>
              <a:rPr lang="en-GB" dirty="0" err="1">
                <a:latin typeface="Andale Mono" panose="020B0509000000000004" pitchFamily="49" charset="0"/>
              </a:rPr>
              <a:t>j.txt</a:t>
            </a:r>
            <a:endParaRPr lang="en-GB" dirty="0">
              <a:latin typeface="Andale Mono" panose="020B05090000000000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--error velvet_err_%</a:t>
            </a:r>
            <a:r>
              <a:rPr lang="en-GB" dirty="0" err="1">
                <a:latin typeface="Andale Mono" panose="020B0509000000000004" pitchFamily="49" charset="0"/>
              </a:rPr>
              <a:t>j.txt</a:t>
            </a:r>
            <a:endParaRPr lang="en-GB" dirty="0">
              <a:latin typeface="Andale Mono" panose="020B05090000000000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--time 2:00:00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--nodes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</a:t>
            </a:r>
            <a:r>
              <a:rPr lang="en-GB" dirty="0" err="1">
                <a:latin typeface="Andale Mono" panose="020B0509000000000004" pitchFamily="49" charset="0"/>
              </a:rPr>
              <a:t>ntasks</a:t>
            </a:r>
            <a:r>
              <a:rPr lang="en-GB" dirty="0">
                <a:latin typeface="Andale Mono" panose="020B0509000000000004" pitchFamily="49" charset="0"/>
              </a:rPr>
              <a:t>-per-node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</a:t>
            </a:r>
            <a:r>
              <a:rPr lang="en-GB" dirty="0" err="1">
                <a:latin typeface="Andale Mono" panose="020B0509000000000004" pitchFamily="49" charset="0"/>
              </a:rPr>
              <a:t>cpus</a:t>
            </a:r>
            <a:r>
              <a:rPr lang="en-GB" dirty="0">
                <a:latin typeface="Andale Mono" panose="020B0509000000000004" pitchFamily="49" charset="0"/>
              </a:rPr>
              <a:t>-per-task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#SBATCH --mem 8000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GB" dirty="0">
              <a:latin typeface="Andale Mono" panose="020B05090000000000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module load </a:t>
            </a:r>
            <a:r>
              <a:rPr lang="en-GB" dirty="0" err="1">
                <a:latin typeface="Andale Mono" panose="020B0509000000000004" pitchFamily="49" charset="0"/>
              </a:rPr>
              <a:t>biokit</a:t>
            </a:r>
            <a:endParaRPr lang="en-GB" dirty="0">
              <a:latin typeface="Andale Mono" panose="020B05090000000000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GB" dirty="0">
              <a:latin typeface="Andale Mono" panose="020B05090000000000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 err="1">
                <a:latin typeface="Andale Mono" panose="020B0509000000000004" pitchFamily="49" charset="0"/>
              </a:rPr>
              <a:t>velveth</a:t>
            </a:r>
            <a:r>
              <a:rPr lang="en-GB" dirty="0">
                <a:latin typeface="Andale Mono" panose="020B0509000000000004" pitchFamily="49" charset="0"/>
              </a:rPr>
              <a:t> VELVET_33 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        33 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        -</a:t>
            </a:r>
            <a:r>
              <a:rPr lang="en-GB" dirty="0" err="1">
                <a:latin typeface="Andale Mono" panose="020B0509000000000004" pitchFamily="49" charset="0"/>
              </a:rPr>
              <a:t>shortPaired</a:t>
            </a:r>
            <a:r>
              <a:rPr lang="en-GB" dirty="0">
                <a:latin typeface="Andale Mono" panose="020B0509000000000004" pitchFamily="49" charset="0"/>
              </a:rPr>
              <a:t> 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        -</a:t>
            </a:r>
            <a:r>
              <a:rPr lang="en-GB" dirty="0" err="1">
                <a:latin typeface="Andale Mono" panose="020B0509000000000004" pitchFamily="49" charset="0"/>
              </a:rPr>
              <a:t>fastq</a:t>
            </a:r>
            <a:r>
              <a:rPr lang="en-GB" dirty="0">
                <a:latin typeface="Andale Mono" panose="020B0509000000000004" pitchFamily="49" charset="0"/>
              </a:rPr>
              <a:t> \        -separate 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        TRIMMED/R1_q20_m60.fastq 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        TRIMMED/R2_q20_m60.fastq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GB" dirty="0">
              <a:latin typeface="Andale Mono" panose="020B05090000000000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 err="1">
                <a:latin typeface="Andale Mono" panose="020B0509000000000004" pitchFamily="49" charset="0"/>
              </a:rPr>
              <a:t>velvetg</a:t>
            </a:r>
            <a:r>
              <a:rPr lang="en-GB" dirty="0">
                <a:latin typeface="Andale Mono" panose="020B0509000000000004" pitchFamily="49" charset="0"/>
              </a:rPr>
              <a:t> VELVET_33 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        -</a:t>
            </a:r>
            <a:r>
              <a:rPr lang="en-GB" dirty="0" err="1">
                <a:latin typeface="Andale Mono" panose="020B0509000000000004" pitchFamily="49" charset="0"/>
              </a:rPr>
              <a:t>exp_cov</a:t>
            </a:r>
            <a:r>
              <a:rPr lang="en-GB" dirty="0">
                <a:latin typeface="Andale Mono" panose="020B0509000000000004" pitchFamily="49" charset="0"/>
              </a:rPr>
              <a:t> 220 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        -</a:t>
            </a:r>
            <a:r>
              <a:rPr lang="en-GB" dirty="0" err="1">
                <a:latin typeface="Andale Mono" panose="020B0509000000000004" pitchFamily="49" charset="0"/>
              </a:rPr>
              <a:t>ins_length</a:t>
            </a:r>
            <a:r>
              <a:rPr lang="en-GB" dirty="0">
                <a:latin typeface="Andale Mono" panose="020B0509000000000004" pitchFamily="49" charset="0"/>
              </a:rPr>
              <a:t> 300 \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dirty="0">
                <a:latin typeface="Andale Mono" panose="020B0509000000000004" pitchFamily="49" charset="0"/>
              </a:rPr>
              <a:t>        -scaffolding no</a:t>
            </a:r>
          </a:p>
        </p:txBody>
      </p:sp>
    </p:spTree>
    <p:extLst>
      <p:ext uri="{BB962C8B-B14F-4D97-AF65-F5344CB8AC3E}">
        <p14:creationId xmlns:p14="http://schemas.microsoft.com/office/powerpoint/2010/main" val="3937387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Assembly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good assembly?</a:t>
            </a:r>
          </a:p>
          <a:p>
            <a:pPr lvl="1"/>
            <a:r>
              <a:rPr lang="en-US" dirty="0"/>
              <a:t>Good coverage throughout the contigs</a:t>
            </a:r>
          </a:p>
          <a:p>
            <a:pPr lvl="1"/>
            <a:r>
              <a:rPr lang="en-US" dirty="0"/>
              <a:t>Correct size (for bacteria, not 400 k or 14 Mb)</a:t>
            </a:r>
          </a:p>
          <a:p>
            <a:pPr lvl="1"/>
            <a:r>
              <a:rPr lang="en-US" dirty="0"/>
              <a:t>As fewer contigs as possible</a:t>
            </a:r>
          </a:p>
          <a:p>
            <a:pPr lvl="1"/>
            <a:r>
              <a:rPr lang="en-US" dirty="0"/>
              <a:t>Similar GC across contigs</a:t>
            </a:r>
          </a:p>
          <a:p>
            <a:pPr lvl="1"/>
            <a:r>
              <a:rPr lang="en-US" dirty="0"/>
              <a:t>N50 value</a:t>
            </a:r>
          </a:p>
        </p:txBody>
      </p:sp>
    </p:spTree>
    <p:extLst>
      <p:ext uri="{BB962C8B-B14F-4D97-AF65-F5344CB8AC3E}">
        <p14:creationId xmlns:p14="http://schemas.microsoft.com/office/powerpoint/2010/main" val="1284238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for this part of MMB-114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GB" b="1" dirty="0"/>
              <a:t>Day 1: </a:t>
            </a:r>
            <a:r>
              <a:rPr lang="en-GB" dirty="0"/>
              <a:t>Basics of UNIX and working with the command line</a:t>
            </a:r>
          </a:p>
          <a:p>
            <a:r>
              <a:rPr lang="en-GB" b="1" dirty="0"/>
              <a:t>Day 2: </a:t>
            </a:r>
            <a:r>
              <a:rPr lang="en-GB" dirty="0"/>
              <a:t>Handling of Illumina data</a:t>
            </a:r>
          </a:p>
          <a:p>
            <a:r>
              <a:rPr lang="en-GB" b="1" dirty="0">
                <a:solidFill>
                  <a:schemeClr val="accent1"/>
                </a:solidFill>
              </a:rPr>
              <a:t>Day 3: </a:t>
            </a:r>
            <a:r>
              <a:rPr lang="en-GB" dirty="0">
                <a:solidFill>
                  <a:schemeClr val="accent1"/>
                </a:solidFill>
              </a:rPr>
              <a:t>Genome assembly</a:t>
            </a:r>
          </a:p>
          <a:p>
            <a:r>
              <a:rPr lang="en-GB" b="1" dirty="0"/>
              <a:t>Day 4</a:t>
            </a:r>
            <a:r>
              <a:rPr lang="en-GB" b="1"/>
              <a:t>:</a:t>
            </a:r>
            <a:r>
              <a:rPr lang="en-GB"/>
              <a:t> Check-up </a:t>
            </a:r>
            <a:r>
              <a:rPr lang="en-GB" dirty="0"/>
              <a:t>and report</a:t>
            </a:r>
          </a:p>
          <a:p>
            <a:r>
              <a:rPr lang="en-GB" b="1" dirty="0"/>
              <a:t>Day 5: </a:t>
            </a:r>
            <a:r>
              <a:rPr lang="en-GB" dirty="0"/>
              <a:t>Genome annotation</a:t>
            </a:r>
          </a:p>
          <a:p>
            <a:r>
              <a:rPr lang="en-GB" b="1" dirty="0"/>
              <a:t>Day 6:</a:t>
            </a:r>
            <a:r>
              <a:rPr lang="en-GB" dirty="0"/>
              <a:t> Metabolic pathway analysis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BA103FF-C590-1F47-8E3A-E36115152A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3259830"/>
              </p:ext>
            </p:extLst>
          </p:nvPr>
        </p:nvGraphicFramePr>
        <p:xfrm>
          <a:off x="731520" y="3803405"/>
          <a:ext cx="7682400" cy="23735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0502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SPADES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contigs.fasta</a:t>
            </a:r>
            <a:r>
              <a:rPr lang="en-US" b="1" dirty="0"/>
              <a:t>:</a:t>
            </a:r>
            <a:r>
              <a:rPr lang="en-US" dirty="0"/>
              <a:t> this contains the contigs generated by SPADES</a:t>
            </a:r>
          </a:p>
          <a:p>
            <a:r>
              <a:rPr lang="en-US" b="1" dirty="0" err="1"/>
              <a:t>scaffolds.fasta</a:t>
            </a:r>
            <a:r>
              <a:rPr lang="en-US" b="1" dirty="0"/>
              <a:t>:</a:t>
            </a:r>
            <a:r>
              <a:rPr lang="en-US" dirty="0"/>
              <a:t> contigs generated by SPADES after repeat resolution and scaffolding using paired-end information</a:t>
            </a:r>
          </a:p>
          <a:p>
            <a:r>
              <a:rPr lang="en-US" b="1" dirty="0" err="1"/>
              <a:t>assembly_graph.fastg</a:t>
            </a:r>
            <a:r>
              <a:rPr lang="en-US" b="1" dirty="0"/>
              <a:t>:</a:t>
            </a:r>
            <a:r>
              <a:rPr lang="en-US" dirty="0"/>
              <a:t> the assembly graph generated by SPADES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2000" y="3578400"/>
            <a:ext cx="4680000" cy="320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56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34296-275D-9A4C-A08E-3B2269C38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42D04-B1F3-CC4E-BFC5-4E33B9393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http://bioinf.spbau.ru/quast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Tool to evaluate the quality of assemblies</a:t>
            </a:r>
          </a:p>
          <a:p>
            <a:endParaRPr lang="en-US" dirty="0"/>
          </a:p>
          <a:p>
            <a:r>
              <a:rPr lang="en-US" dirty="0"/>
              <a:t>After running QUAST, move to your computer with FileZilla: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report.html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 err="1"/>
              <a:t>report.pdf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 err="1"/>
              <a:t>icarus.html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 err="1"/>
              <a:t>icarus_viewers</a:t>
            </a:r>
            <a:r>
              <a:rPr lang="en-US" dirty="0"/>
              <a:t> (folder)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03362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44B81E-07A0-FC48-9937-09755514D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Let’s run QUAST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1556B6-C146-8045-AF8D-283BA0417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GB" dirty="0">
                <a:hlinkClick r:id="rId2"/>
              </a:rPr>
              <a:t>https://github.com/igorspp/MMB-114</a:t>
            </a:r>
            <a:endParaRPr lang="en-GB" dirty="0"/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/>
              <a:t>(</a:t>
            </a:r>
            <a:r>
              <a:rPr lang="en-GB" b="1" dirty="0"/>
              <a:t>Day 3:</a:t>
            </a:r>
            <a:r>
              <a:rPr lang="en-GB" dirty="0"/>
              <a:t> Genome assembly)</a:t>
            </a:r>
          </a:p>
          <a:p>
            <a:pPr marL="0" indent="0" algn="ctr">
              <a:buNone/>
            </a:pPr>
            <a:r>
              <a:rPr lang="en-GB" dirty="0"/>
              <a:t>(Do </a:t>
            </a:r>
            <a:r>
              <a:rPr lang="en-GB" dirty="0">
                <a:solidFill>
                  <a:schemeClr val="accent1"/>
                </a:solidFill>
              </a:rPr>
              <a:t>PART 2</a:t>
            </a:r>
            <a:r>
              <a:rPr lang="en-GB" dirty="0"/>
              <a:t> now) </a:t>
            </a:r>
          </a:p>
        </p:txBody>
      </p:sp>
    </p:spTree>
    <p:extLst>
      <p:ext uri="{BB962C8B-B14F-4D97-AF65-F5344CB8AC3E}">
        <p14:creationId xmlns:p14="http://schemas.microsoft.com/office/powerpoint/2010/main" val="16049079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assemblies look like?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</a:t>
            </a:r>
            <a:r>
              <a:rPr lang="en-US" dirty="0" err="1"/>
              <a:t>contigs</a:t>
            </a:r>
            <a:r>
              <a:rPr lang="en-US" dirty="0"/>
              <a:t>?</a:t>
            </a:r>
          </a:p>
          <a:p>
            <a:r>
              <a:rPr lang="en-US" dirty="0"/>
              <a:t>Longer assembly?</a:t>
            </a:r>
          </a:p>
          <a:p>
            <a:r>
              <a:rPr lang="en-US" dirty="0"/>
              <a:t>Better N50?</a:t>
            </a:r>
          </a:p>
          <a:p>
            <a:r>
              <a:rPr lang="en-US" dirty="0"/>
              <a:t>Longer contigs?</a:t>
            </a:r>
          </a:p>
          <a:p>
            <a:r>
              <a:rPr lang="en-US" dirty="0"/>
              <a:t>Which one would you choose?</a:t>
            </a:r>
          </a:p>
        </p:txBody>
      </p:sp>
    </p:spTree>
    <p:extLst>
      <p:ext uri="{BB962C8B-B14F-4D97-AF65-F5344CB8AC3E}">
        <p14:creationId xmlns:p14="http://schemas.microsoft.com/office/powerpoint/2010/main" val="2926801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assemblies look like?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D8FAB-24A1-F349-B5DD-55E3E471A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50" y="1825625"/>
            <a:ext cx="7887600" cy="344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58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A4437-755F-8E4E-8E8D-074C2BF53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notes about Taito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93D3D-CA3E-464C-86EE-39020E67476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fi-FI" dirty="0" err="1"/>
              <a:t>Batch</a:t>
            </a:r>
            <a:r>
              <a:rPr lang="fi-FI" dirty="0"/>
              <a:t> </a:t>
            </a:r>
            <a:r>
              <a:rPr lang="fi-FI" dirty="0" err="1"/>
              <a:t>jobs</a:t>
            </a:r>
            <a:endParaRPr lang="fi-FI" dirty="0"/>
          </a:p>
          <a:p>
            <a:pPr lvl="1"/>
            <a:r>
              <a:rPr lang="fi-FI" dirty="0">
                <a:hlinkClick r:id="rId2"/>
              </a:rPr>
              <a:t>https://research.csc.fi/taito-batch-jobs</a:t>
            </a:r>
            <a:endParaRPr lang="fi-FI" dirty="0"/>
          </a:p>
          <a:p>
            <a:pPr lvl="1"/>
            <a:r>
              <a:rPr lang="fi-FI" dirty="0" err="1">
                <a:latin typeface="Andale Mono" panose="020B0509000000000004" pitchFamily="49" charset="0"/>
              </a:rPr>
              <a:t>sbatch</a:t>
            </a:r>
            <a:endParaRPr lang="fi-FI" dirty="0">
              <a:latin typeface="Andale Mono" panose="020B0509000000000004" pitchFamily="49" charset="0"/>
            </a:endParaRPr>
          </a:p>
          <a:p>
            <a:pPr lvl="1"/>
            <a:r>
              <a:rPr lang="fi-FI" dirty="0" err="1">
                <a:latin typeface="Andale Mono" panose="020B0509000000000004" pitchFamily="49" charset="0"/>
              </a:rPr>
              <a:t>scancel</a:t>
            </a:r>
            <a:endParaRPr lang="fi-FI" dirty="0">
              <a:latin typeface="Andale Mono" panose="020B0509000000000004" pitchFamily="49" charset="0"/>
            </a:endParaRPr>
          </a:p>
          <a:p>
            <a:pPr lvl="1"/>
            <a:r>
              <a:rPr lang="fi-FI" dirty="0" err="1">
                <a:latin typeface="Andale Mono" panose="020B0509000000000004" pitchFamily="49" charset="0"/>
              </a:rPr>
              <a:t>squeue</a:t>
            </a:r>
            <a:r>
              <a:rPr lang="fi-FI" dirty="0">
                <a:latin typeface="Andale Mono" panose="020B0509000000000004" pitchFamily="49" charset="0"/>
              </a:rPr>
              <a:t> </a:t>
            </a:r>
          </a:p>
          <a:p>
            <a:pPr lvl="1"/>
            <a:r>
              <a:rPr lang="fi-FI" dirty="0" err="1">
                <a:latin typeface="Andale Mono" panose="020B0509000000000004" pitchFamily="49" charset="0"/>
              </a:rPr>
              <a:t>seff</a:t>
            </a:r>
            <a:endParaRPr lang="fi-FI" dirty="0">
              <a:latin typeface="Andale Mono" panose="020B05090000000000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7F4A8A-A0F7-184C-8DCE-73B9A864AF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fi-FI" sz="1200" dirty="0">
                <a:latin typeface="Andale Mono" panose="020B0509000000000004" pitchFamily="49" charset="0"/>
              </a:rPr>
              <a:t>Job ID: 41577920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i-FI" sz="1200" dirty="0">
                <a:latin typeface="Andale Mono" panose="020B0509000000000004" pitchFamily="49" charset="0"/>
              </a:rPr>
              <a:t>Cluster: </a:t>
            </a:r>
            <a:r>
              <a:rPr lang="fi-FI" sz="1200" dirty="0" err="1">
                <a:latin typeface="Andale Mono" panose="020B0509000000000004" pitchFamily="49" charset="0"/>
              </a:rPr>
              <a:t>csc</a:t>
            </a:r>
            <a:endParaRPr lang="fi-FI" sz="1200" dirty="0">
              <a:latin typeface="Andale Mono" panose="020B05090000000000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fi-FI" sz="1200" dirty="0">
                <a:latin typeface="Andale Mono" panose="020B0509000000000004" pitchFamily="49" charset="0"/>
              </a:rPr>
              <a:t>User/Group: </a:t>
            </a:r>
            <a:r>
              <a:rPr lang="fi-FI" sz="1200" dirty="0" err="1">
                <a:latin typeface="Andale Mono" panose="020B0509000000000004" pitchFamily="49" charset="0"/>
              </a:rPr>
              <a:t>stelmach</a:t>
            </a:r>
            <a:r>
              <a:rPr lang="fi-FI" sz="1200" dirty="0">
                <a:latin typeface="Andale Mono" panose="020B0509000000000004" pitchFamily="49" charset="0"/>
              </a:rPr>
              <a:t>/project_2000577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i-FI" sz="1200" dirty="0">
                <a:latin typeface="Andale Mono" panose="020B0509000000000004" pitchFamily="49" charset="0"/>
              </a:rPr>
              <a:t>State: COMPLETED (</a:t>
            </a:r>
            <a:r>
              <a:rPr lang="fi-FI" sz="1200" dirty="0" err="1">
                <a:latin typeface="Andale Mono" panose="020B0509000000000004" pitchFamily="49" charset="0"/>
              </a:rPr>
              <a:t>exit</a:t>
            </a:r>
            <a:r>
              <a:rPr lang="fi-FI" sz="1200" dirty="0">
                <a:latin typeface="Andale Mono" panose="020B0509000000000004" pitchFamily="49" charset="0"/>
              </a:rPr>
              <a:t> </a:t>
            </a:r>
            <a:r>
              <a:rPr lang="fi-FI" sz="1200" dirty="0" err="1">
                <a:latin typeface="Andale Mono" panose="020B0509000000000004" pitchFamily="49" charset="0"/>
              </a:rPr>
              <a:t>code</a:t>
            </a:r>
            <a:r>
              <a:rPr lang="fi-FI" sz="1200" dirty="0">
                <a:latin typeface="Andale Mono" panose="020B0509000000000004" pitchFamily="49" charset="0"/>
              </a:rPr>
              <a:t> 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i-FI" sz="1200" dirty="0" err="1">
                <a:latin typeface="Andale Mono" panose="020B0509000000000004" pitchFamily="49" charset="0"/>
              </a:rPr>
              <a:t>Nodes</a:t>
            </a:r>
            <a:r>
              <a:rPr lang="fi-FI" sz="1200" dirty="0">
                <a:latin typeface="Andale Mono" panose="020B0509000000000004" pitchFamily="49" charset="0"/>
              </a:rPr>
              <a:t>: 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i-FI" sz="1200" dirty="0" err="1">
                <a:latin typeface="Andale Mono" panose="020B0509000000000004" pitchFamily="49" charset="0"/>
              </a:rPr>
              <a:t>Cores</a:t>
            </a:r>
            <a:r>
              <a:rPr lang="fi-FI" sz="1200" dirty="0">
                <a:latin typeface="Andale Mono" panose="020B0509000000000004" pitchFamily="49" charset="0"/>
              </a:rPr>
              <a:t> per </a:t>
            </a:r>
            <a:r>
              <a:rPr lang="fi-FI" sz="1200" dirty="0" err="1">
                <a:latin typeface="Andale Mono" panose="020B0509000000000004" pitchFamily="49" charset="0"/>
              </a:rPr>
              <a:t>node</a:t>
            </a:r>
            <a:r>
              <a:rPr lang="fi-FI" sz="1200" dirty="0">
                <a:latin typeface="Andale Mono" panose="020B0509000000000004" pitchFamily="49" charset="0"/>
              </a:rPr>
              <a:t>: 4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i-FI" sz="1200" dirty="0">
                <a:latin typeface="Andale Mono" panose="020B0509000000000004" pitchFamily="49" charset="0"/>
              </a:rPr>
              <a:t>CPU </a:t>
            </a:r>
            <a:r>
              <a:rPr lang="fi-FI" sz="1200" dirty="0" err="1">
                <a:latin typeface="Andale Mono" panose="020B0509000000000004" pitchFamily="49" charset="0"/>
              </a:rPr>
              <a:t>Utilized</a:t>
            </a:r>
            <a:r>
              <a:rPr lang="fi-FI" sz="1200" dirty="0">
                <a:latin typeface="Andale Mono" panose="020B0509000000000004" pitchFamily="49" charset="0"/>
              </a:rPr>
              <a:t>: 01:15:20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i-FI" sz="1200" dirty="0">
                <a:latin typeface="Andale Mono" panose="020B0509000000000004" pitchFamily="49" charset="0"/>
              </a:rPr>
              <a:t>CPU </a:t>
            </a:r>
            <a:r>
              <a:rPr lang="fi-FI" sz="1200" dirty="0" err="1">
                <a:latin typeface="Andale Mono" panose="020B0509000000000004" pitchFamily="49" charset="0"/>
              </a:rPr>
              <a:t>Efficiency</a:t>
            </a:r>
            <a:r>
              <a:rPr lang="fi-FI" sz="1200" dirty="0">
                <a:latin typeface="Andale Mono" panose="020B0509000000000004" pitchFamily="49" charset="0"/>
              </a:rPr>
              <a:t>: 74.29% of 01:41:24 </a:t>
            </a:r>
            <a:r>
              <a:rPr lang="fi-FI" sz="1200" dirty="0" err="1">
                <a:latin typeface="Andale Mono" panose="020B0509000000000004" pitchFamily="49" charset="0"/>
              </a:rPr>
              <a:t>core-walltime</a:t>
            </a:r>
            <a:endParaRPr lang="fi-FI" sz="1200" dirty="0">
              <a:latin typeface="Andale Mono" panose="020B05090000000000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fi-FI" sz="1200" dirty="0">
                <a:latin typeface="Andale Mono" panose="020B0509000000000004" pitchFamily="49" charset="0"/>
              </a:rPr>
              <a:t>Memory </a:t>
            </a:r>
            <a:r>
              <a:rPr lang="fi-FI" sz="1200" dirty="0" err="1">
                <a:latin typeface="Andale Mono" panose="020B0509000000000004" pitchFamily="49" charset="0"/>
              </a:rPr>
              <a:t>Utilized</a:t>
            </a:r>
            <a:r>
              <a:rPr lang="fi-FI" sz="1200" dirty="0">
                <a:latin typeface="Andale Mono" panose="020B0509000000000004" pitchFamily="49" charset="0"/>
              </a:rPr>
              <a:t>: 2.53 GB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i-FI" sz="1200" dirty="0">
                <a:latin typeface="Andale Mono" panose="020B0509000000000004" pitchFamily="49" charset="0"/>
              </a:rPr>
              <a:t>Memory </a:t>
            </a:r>
            <a:r>
              <a:rPr lang="fi-FI" sz="1200" dirty="0" err="1">
                <a:latin typeface="Andale Mono" panose="020B0509000000000004" pitchFamily="49" charset="0"/>
              </a:rPr>
              <a:t>Efficiency</a:t>
            </a:r>
            <a:r>
              <a:rPr lang="fi-FI" sz="1200" dirty="0">
                <a:latin typeface="Andale Mono" panose="020B0509000000000004" pitchFamily="49" charset="0"/>
              </a:rPr>
              <a:t>: 25.92% of 9.77 GB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i-FI" sz="1200" dirty="0">
                <a:latin typeface="Andale Mono" panose="020B0509000000000004" pitchFamily="49" charset="0"/>
              </a:rPr>
              <a:t>Job </a:t>
            </a:r>
            <a:r>
              <a:rPr lang="fi-FI" sz="1200" dirty="0" err="1">
                <a:latin typeface="Andale Mono" panose="020B0509000000000004" pitchFamily="49" charset="0"/>
              </a:rPr>
              <a:t>consumed</a:t>
            </a:r>
            <a:r>
              <a:rPr lang="fi-FI" sz="1200" dirty="0">
                <a:latin typeface="Andale Mono" panose="020B0509000000000004" pitchFamily="49" charset="0"/>
              </a:rPr>
              <a:t> 3.38 CSC </a:t>
            </a:r>
            <a:r>
              <a:rPr lang="fi-FI" sz="1200" dirty="0" err="1">
                <a:latin typeface="Andale Mono" panose="020B0509000000000004" pitchFamily="49" charset="0"/>
              </a:rPr>
              <a:t>billing</a:t>
            </a:r>
            <a:r>
              <a:rPr lang="fi-FI" sz="1200" dirty="0">
                <a:latin typeface="Andale Mono" panose="020B0509000000000004" pitchFamily="49" charset="0"/>
              </a:rPr>
              <a:t> </a:t>
            </a:r>
            <a:r>
              <a:rPr lang="fi-FI" sz="1200" dirty="0" err="1">
                <a:latin typeface="Andale Mono" panose="020B0509000000000004" pitchFamily="49" charset="0"/>
              </a:rPr>
              <a:t>units</a:t>
            </a:r>
            <a:r>
              <a:rPr lang="fi-FI" sz="1200" dirty="0">
                <a:latin typeface="Andale Mono" panose="020B0509000000000004" pitchFamily="49" charset="0"/>
              </a:rPr>
              <a:t> </a:t>
            </a:r>
            <a:r>
              <a:rPr lang="fi-FI" sz="1200" dirty="0" err="1">
                <a:latin typeface="Andale Mono" panose="020B0509000000000004" pitchFamily="49" charset="0"/>
              </a:rPr>
              <a:t>based</a:t>
            </a:r>
            <a:r>
              <a:rPr lang="fi-FI" sz="1200" dirty="0">
                <a:latin typeface="Andale Mono" panose="020B0509000000000004" pitchFamily="49" charset="0"/>
              </a:rPr>
              <a:t> on </a:t>
            </a:r>
            <a:r>
              <a:rPr lang="fi-FI" sz="1200" dirty="0" err="1">
                <a:latin typeface="Andale Mono" panose="020B0509000000000004" pitchFamily="49" charset="0"/>
              </a:rPr>
              <a:t>cpu</a:t>
            </a:r>
            <a:r>
              <a:rPr lang="fi-FI" sz="1200" dirty="0">
                <a:latin typeface="Andale Mono" panose="020B0509000000000004" pitchFamily="49" charset="0"/>
              </a:rPr>
              <a:t> </a:t>
            </a:r>
            <a:r>
              <a:rPr lang="fi-FI" sz="1200" dirty="0" err="1">
                <a:latin typeface="Andale Mono" panose="020B0509000000000004" pitchFamily="49" charset="0"/>
              </a:rPr>
              <a:t>reservation</a:t>
            </a:r>
            <a:r>
              <a:rPr lang="fi-FI" sz="1200" dirty="0">
                <a:latin typeface="Andale Mono" panose="020B0509000000000004" pitchFamily="49" charset="0"/>
              </a:rPr>
              <a:t> </a:t>
            </a:r>
            <a:r>
              <a:rPr lang="fi-FI" sz="1200" dirty="0" err="1">
                <a:latin typeface="Andale Mono" panose="020B0509000000000004" pitchFamily="49" charset="0"/>
              </a:rPr>
              <a:t>multiplier</a:t>
            </a:r>
            <a:endParaRPr lang="fi-FI" sz="1200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581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44B81E-07A0-FC48-9937-09755514D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We will start the day by launching the assembly jobs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1556B6-C146-8045-AF8D-283BA0417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GB" dirty="0">
                <a:hlinkClick r:id="rId2"/>
              </a:rPr>
              <a:t>https://github.com/igorspp/MMB-114</a:t>
            </a:r>
            <a:endParaRPr lang="en-GB" dirty="0"/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/>
              <a:t>(</a:t>
            </a:r>
            <a:r>
              <a:rPr lang="en-GB" b="1" dirty="0"/>
              <a:t>Day 3:</a:t>
            </a:r>
            <a:r>
              <a:rPr lang="en-GB" dirty="0"/>
              <a:t> Genome assembly)</a:t>
            </a:r>
          </a:p>
          <a:p>
            <a:pPr marL="0" indent="0" algn="ctr">
              <a:buNone/>
            </a:pPr>
            <a:r>
              <a:rPr lang="en-GB" dirty="0"/>
              <a:t>(Do only </a:t>
            </a:r>
            <a:r>
              <a:rPr lang="en-GB" dirty="0">
                <a:solidFill>
                  <a:schemeClr val="accent1"/>
                </a:solidFill>
              </a:rPr>
              <a:t>PART 1</a:t>
            </a:r>
            <a:r>
              <a:rPr lang="en-GB" dirty="0"/>
              <a:t> for now)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D170D6-D4A2-4149-A8AD-C5A83E3A25B2}"/>
              </a:ext>
            </a:extLst>
          </p:cNvPr>
          <p:cNvSpPr txBox="1"/>
          <p:nvPr/>
        </p:nvSpPr>
        <p:spPr>
          <a:xfrm>
            <a:off x="72000" y="4755600"/>
            <a:ext cx="2454518" cy="2031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b="1" dirty="0" err="1"/>
              <a:t>Kmers</a:t>
            </a:r>
            <a:r>
              <a:rPr lang="en-GB" b="1" dirty="0"/>
              <a:t> list:</a:t>
            </a:r>
          </a:p>
          <a:p>
            <a:endParaRPr lang="en-GB" b="1" dirty="0"/>
          </a:p>
          <a:p>
            <a:r>
              <a:rPr lang="en-GB" dirty="0"/>
              <a:t>33: Rasmus and </a:t>
            </a:r>
            <a:r>
              <a:rPr lang="en-GB" dirty="0" err="1"/>
              <a:t>Emin</a:t>
            </a:r>
            <a:endParaRPr lang="en-GB" dirty="0"/>
          </a:p>
          <a:p>
            <a:r>
              <a:rPr lang="en-GB" dirty="0"/>
              <a:t>55: Helena and Zoe</a:t>
            </a:r>
          </a:p>
          <a:p>
            <a:r>
              <a:rPr lang="en-GB" dirty="0"/>
              <a:t>77: Moritz and Sari</a:t>
            </a:r>
          </a:p>
          <a:p>
            <a:r>
              <a:rPr lang="en-GB" dirty="0"/>
              <a:t>99: Paula and Victor</a:t>
            </a:r>
          </a:p>
          <a:p>
            <a:r>
              <a:rPr lang="en-GB" dirty="0"/>
              <a:t>127: Colin and Minna</a:t>
            </a:r>
          </a:p>
        </p:txBody>
      </p:sp>
    </p:spTree>
    <p:extLst>
      <p:ext uri="{BB962C8B-B14F-4D97-AF65-F5344CB8AC3E}">
        <p14:creationId xmlns:p14="http://schemas.microsoft.com/office/powerpoint/2010/main" val="1493069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 novo genome assembly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 an ideal world: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93" y="2576963"/>
            <a:ext cx="1928572" cy="14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278" y="2576963"/>
            <a:ext cx="895460" cy="144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0950" y="2576963"/>
            <a:ext cx="1814400" cy="144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9163" y="4376963"/>
            <a:ext cx="2865674" cy="1800000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cxnSpLocks/>
            <a:stCxn id="5" idx="3"/>
            <a:endCxn id="7" idx="1"/>
          </p:cNvCxnSpPr>
          <p:nvPr/>
        </p:nvCxnSpPr>
        <p:spPr>
          <a:xfrm>
            <a:off x="2553065" y="3296963"/>
            <a:ext cx="162621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cxnSpLocks/>
            <a:stCxn id="7" idx="3"/>
            <a:endCxn id="8" idx="1"/>
          </p:cNvCxnSpPr>
          <p:nvPr/>
        </p:nvCxnSpPr>
        <p:spPr>
          <a:xfrm>
            <a:off x="5074738" y="3296963"/>
            <a:ext cx="162621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cxnSpLocks/>
            <a:stCxn id="8" idx="2"/>
            <a:endCxn id="10" idx="3"/>
          </p:cNvCxnSpPr>
          <p:nvPr/>
        </p:nvCxnSpPr>
        <p:spPr>
          <a:xfrm flipH="1">
            <a:off x="6004837" y="4016963"/>
            <a:ext cx="1603313" cy="1260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3611828-4FA5-9C4D-8679-3F64DC05298F}"/>
              </a:ext>
            </a:extLst>
          </p:cNvPr>
          <p:cNvSpPr txBox="1"/>
          <p:nvPr/>
        </p:nvSpPr>
        <p:spPr>
          <a:xfrm>
            <a:off x="1073253" y="4016963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Bacteria</a:t>
            </a:r>
            <a:endParaRPr lang="en-GB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33F8F01-30EF-AB43-A7CB-1961E3DF7313}"/>
              </a:ext>
            </a:extLst>
          </p:cNvPr>
          <p:cNvSpPr txBox="1"/>
          <p:nvPr/>
        </p:nvSpPr>
        <p:spPr>
          <a:xfrm>
            <a:off x="4291018" y="2212297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DNA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046D8F-8A31-4F4A-B3A8-6FDD7E9EC819}"/>
              </a:ext>
            </a:extLst>
          </p:cNvPr>
          <p:cNvSpPr txBox="1"/>
          <p:nvPr/>
        </p:nvSpPr>
        <p:spPr>
          <a:xfrm>
            <a:off x="6957972" y="2212297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Sequencer</a:t>
            </a:r>
            <a:endParaRPr lang="en-GB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6508C05-E584-F748-9781-06AA0F202F25}"/>
              </a:ext>
            </a:extLst>
          </p:cNvPr>
          <p:cNvSpPr txBox="1"/>
          <p:nvPr/>
        </p:nvSpPr>
        <p:spPr>
          <a:xfrm>
            <a:off x="3505041" y="6172297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Genome sequence</a:t>
            </a:r>
          </a:p>
        </p:txBody>
      </p:sp>
    </p:spTree>
    <p:extLst>
      <p:ext uri="{BB962C8B-B14F-4D97-AF65-F5344CB8AC3E}">
        <p14:creationId xmlns:p14="http://schemas.microsoft.com/office/powerpoint/2010/main" val="897729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 novo genome assembly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 reality…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93" y="2576963"/>
            <a:ext cx="1928572" cy="14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278" y="2576963"/>
            <a:ext cx="895460" cy="144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0950" y="2576963"/>
            <a:ext cx="1814400" cy="1440000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cxnSpLocks/>
            <a:stCxn id="5" idx="3"/>
            <a:endCxn id="7" idx="1"/>
          </p:cNvCxnSpPr>
          <p:nvPr/>
        </p:nvCxnSpPr>
        <p:spPr>
          <a:xfrm>
            <a:off x="2553065" y="3296963"/>
            <a:ext cx="162621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cxnSpLocks/>
            <a:stCxn id="8" idx="2"/>
          </p:cNvCxnSpPr>
          <p:nvPr/>
        </p:nvCxnSpPr>
        <p:spPr>
          <a:xfrm flipH="1">
            <a:off x="6004837" y="4016963"/>
            <a:ext cx="1603313" cy="1260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3611828-4FA5-9C4D-8679-3F64DC05298F}"/>
              </a:ext>
            </a:extLst>
          </p:cNvPr>
          <p:cNvSpPr txBox="1"/>
          <p:nvPr/>
        </p:nvSpPr>
        <p:spPr>
          <a:xfrm>
            <a:off x="1073253" y="4016963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Bacteria</a:t>
            </a:r>
            <a:endParaRPr lang="en-GB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33F8F01-30EF-AB43-A7CB-1961E3DF7313}"/>
              </a:ext>
            </a:extLst>
          </p:cNvPr>
          <p:cNvSpPr txBox="1"/>
          <p:nvPr/>
        </p:nvSpPr>
        <p:spPr>
          <a:xfrm>
            <a:off x="4291018" y="2212297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DNA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046D8F-8A31-4F4A-B3A8-6FDD7E9EC819}"/>
              </a:ext>
            </a:extLst>
          </p:cNvPr>
          <p:cNvSpPr txBox="1"/>
          <p:nvPr/>
        </p:nvSpPr>
        <p:spPr>
          <a:xfrm>
            <a:off x="6957972" y="2212297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Sequencer</a:t>
            </a:r>
            <a:endParaRPr lang="en-GB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6508C05-E584-F748-9781-06AA0F202F25}"/>
              </a:ext>
            </a:extLst>
          </p:cNvPr>
          <p:cNvSpPr txBox="1"/>
          <p:nvPr/>
        </p:nvSpPr>
        <p:spPr>
          <a:xfrm>
            <a:off x="3254973" y="6171998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Fragments of a genome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51F677-DB3C-3540-845C-719FEED92743}"/>
              </a:ext>
            </a:extLst>
          </p:cNvPr>
          <p:cNvCxnSpPr>
            <a:cxnSpLocks/>
            <a:stCxn id="7" idx="3"/>
            <a:endCxn id="19" idx="2"/>
          </p:cNvCxnSpPr>
          <p:nvPr/>
        </p:nvCxnSpPr>
        <p:spPr>
          <a:xfrm flipV="1">
            <a:off x="5074738" y="2190308"/>
            <a:ext cx="813107" cy="11066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98DA618-3C5F-9A44-80D1-BA6C7FEC9D58}"/>
              </a:ext>
            </a:extLst>
          </p:cNvPr>
          <p:cNvSpPr txBox="1"/>
          <p:nvPr/>
        </p:nvSpPr>
        <p:spPr>
          <a:xfrm>
            <a:off x="5051718" y="1820976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1"/>
                </a:solidFill>
              </a:rPr>
              <a:t>Fragmentation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89C1AD5-5AF7-1847-8554-EAFB5E06F220}"/>
              </a:ext>
            </a:extLst>
          </p:cNvPr>
          <p:cNvCxnSpPr>
            <a:cxnSpLocks/>
            <a:stCxn id="19" idx="2"/>
            <a:endCxn id="8" idx="1"/>
          </p:cNvCxnSpPr>
          <p:nvPr/>
        </p:nvCxnSpPr>
        <p:spPr>
          <a:xfrm>
            <a:off x="5887845" y="2190308"/>
            <a:ext cx="813105" cy="11066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5188B7AB-06CA-5D4C-993F-0F10F2A6A1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0200" y="4376365"/>
            <a:ext cx="2703600" cy="180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695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Genome assembly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US" dirty="0"/>
              <a:t>Reconstruct the original genome from short sequence reads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In an ideal world:</a:t>
            </a:r>
            <a:r>
              <a:rPr lang="en-US" dirty="0"/>
              <a:t> sequences = one complete genome</a:t>
            </a:r>
          </a:p>
          <a:p>
            <a:r>
              <a:rPr lang="en-US" b="1" dirty="0"/>
              <a:t>In reality:</a:t>
            </a:r>
            <a:r>
              <a:rPr lang="en-US" dirty="0"/>
              <a:t> sequences = multiple contigs</a:t>
            </a:r>
          </a:p>
          <a:p>
            <a:pPr lvl="1"/>
            <a:r>
              <a:rPr lang="en-US" dirty="0"/>
              <a:t>Contiguous, unambiguous stretches of sequences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FA1259-1A31-2A47-BF87-7274085048DB}"/>
              </a:ext>
            </a:extLst>
          </p:cNvPr>
          <p:cNvGrpSpPr/>
          <p:nvPr/>
        </p:nvGrpSpPr>
        <p:grpSpPr>
          <a:xfrm>
            <a:off x="2890800" y="4986000"/>
            <a:ext cx="6181200" cy="1800899"/>
            <a:chOff x="1800000" y="2368800"/>
            <a:chExt cx="6181200" cy="180089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80000" y="2368800"/>
              <a:ext cx="2401200" cy="180089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00000" y="2369249"/>
              <a:ext cx="2702702" cy="1800000"/>
            </a:xfrm>
            <a:prstGeom prst="rect">
              <a:avLst/>
            </a:prstGeom>
          </p:spPr>
        </p:pic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2992922D-4D4A-8D49-8BCC-31E0762D07FE}"/>
                </a:ext>
              </a:extLst>
            </p:cNvPr>
            <p:cNvSpPr/>
            <p:nvPr/>
          </p:nvSpPr>
          <p:spPr>
            <a:xfrm>
              <a:off x="4591351" y="2999249"/>
              <a:ext cx="900000" cy="5400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187640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6005EB-C0F6-EE41-B9DD-91955E4A7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Genome assembly</a:t>
            </a:r>
            <a:endParaRPr lang="en-GB" dirty="0"/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E77D70E6-F6C6-CD4E-899E-7FF61B84DE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7103" b="7846"/>
          <a:stretch/>
        </p:blipFill>
        <p:spPr>
          <a:xfrm>
            <a:off x="628650" y="1825625"/>
            <a:ext cx="6605154" cy="49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431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055FB-F88B-0D4B-B183-93AEE36C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Shakespearomics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A54A7-4013-4448-AB22-DED93EAEF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b="1" dirty="0"/>
              <a:t>Reads</a:t>
            </a:r>
          </a:p>
          <a:p>
            <a:pPr marL="0" indent="0">
              <a:buNone/>
            </a:pPr>
            <a:r>
              <a:rPr lang="en-GB" dirty="0">
                <a:latin typeface="Andale Mono" panose="020B0509000000000004" pitchFamily="49" charset="0"/>
              </a:rPr>
              <a:t>ds, Romans, count</a:t>
            </a:r>
          </a:p>
          <a:p>
            <a:pPr marL="0" indent="0">
              <a:buNone/>
            </a:pPr>
            <a:r>
              <a:rPr lang="en-GB" dirty="0">
                <a:latin typeface="Andale Mono" panose="020B0509000000000004" pitchFamily="49" charset="0"/>
              </a:rPr>
              <a:t>ns, countrymen, le</a:t>
            </a:r>
          </a:p>
          <a:p>
            <a:pPr marL="0" indent="0">
              <a:buNone/>
            </a:pPr>
            <a:r>
              <a:rPr lang="en-GB" dirty="0">
                <a:latin typeface="Andale Mono" panose="020B0509000000000004" pitchFamily="49" charset="0"/>
              </a:rPr>
              <a:t>Friends, Rom</a:t>
            </a:r>
          </a:p>
          <a:p>
            <a:pPr marL="0" indent="0">
              <a:buNone/>
            </a:pP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s</a:t>
            </a:r>
            <a:r>
              <a:rPr lang="en-GB" dirty="0">
                <a:latin typeface="Andale Mono" panose="020B0509000000000004" pitchFamily="49" charset="0"/>
              </a:rPr>
              <a:t>end me your ears;</a:t>
            </a:r>
          </a:p>
          <a:p>
            <a:pPr marL="0" indent="0">
              <a:buNone/>
            </a:pP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c</a:t>
            </a:r>
            <a:r>
              <a:rPr lang="en-GB" dirty="0" err="1">
                <a:latin typeface="Andale Mono" panose="020B0509000000000004" pitchFamily="49" charset="0"/>
              </a:rPr>
              <a:t>rymen</a:t>
            </a:r>
            <a:r>
              <a:rPr lang="en-GB" dirty="0">
                <a:latin typeface="Andale Mono" panose="020B0509000000000004" pitchFamily="49" charset="0"/>
              </a:rPr>
              <a:t>, lend me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Overlaps</a:t>
            </a:r>
          </a:p>
          <a:p>
            <a:pPr marL="0" indent="0">
              <a:buNone/>
            </a:pPr>
            <a:r>
              <a:rPr lang="en-GB" dirty="0">
                <a:latin typeface="Andale Mono" panose="020B0509000000000004" pitchFamily="49" charset="0"/>
              </a:rPr>
              <a:t>Friends, Rom</a:t>
            </a:r>
          </a:p>
          <a:p>
            <a:pPr marL="0" indent="0">
              <a:buNone/>
            </a:pPr>
            <a:r>
              <a:rPr lang="en-GB" dirty="0">
                <a:latin typeface="Andale Mono" panose="020B0509000000000004" pitchFamily="49" charset="0"/>
              </a:rPr>
              <a:t>     ds, Romans, count</a:t>
            </a:r>
          </a:p>
          <a:p>
            <a:pPr marL="0" indent="0">
              <a:buNone/>
            </a:pPr>
            <a:r>
              <a:rPr lang="en-GB" dirty="0">
                <a:latin typeface="Andale Mono" panose="020B0509000000000004" pitchFamily="49" charset="0"/>
              </a:rPr>
              <a:t>             ns, countrymen, le</a:t>
            </a:r>
          </a:p>
          <a:p>
            <a:pPr marL="0" indent="0">
              <a:buNone/>
            </a:pPr>
            <a:r>
              <a:rPr lang="en-GB" dirty="0">
                <a:latin typeface="Andale Mono" panose="020B0509000000000004" pitchFamily="49" charset="0"/>
              </a:rPr>
              <a:t>                     </a:t>
            </a:r>
            <a:r>
              <a:rPr lang="en-GB" dirty="0" err="1">
                <a:solidFill>
                  <a:schemeClr val="accent2"/>
                </a:solidFill>
                <a:latin typeface="Andale Mono" panose="020B0509000000000004" pitchFamily="49" charset="0"/>
              </a:rPr>
              <a:t>c</a:t>
            </a:r>
            <a:r>
              <a:rPr lang="en-GB" dirty="0" err="1">
                <a:latin typeface="Andale Mono" panose="020B0509000000000004" pitchFamily="49" charset="0"/>
              </a:rPr>
              <a:t>rymen</a:t>
            </a:r>
            <a:r>
              <a:rPr lang="en-GB" dirty="0">
                <a:latin typeface="Andale Mono" panose="020B0509000000000004" pitchFamily="49" charset="0"/>
              </a:rPr>
              <a:t>, lend me</a:t>
            </a:r>
          </a:p>
          <a:p>
            <a:pPr marL="0" indent="0">
              <a:buNone/>
            </a:pPr>
            <a:r>
              <a:rPr lang="en-GB" dirty="0">
                <a:latin typeface="Andale Mono" panose="020B0509000000000004" pitchFamily="49" charset="0"/>
              </a:rPr>
              <a:t>                             </a:t>
            </a:r>
            <a:r>
              <a:rPr lang="en-GB" dirty="0">
                <a:solidFill>
                  <a:schemeClr val="accent2"/>
                </a:solidFill>
                <a:latin typeface="Andale Mono" panose="020B0509000000000004" pitchFamily="49" charset="0"/>
              </a:rPr>
              <a:t>s</a:t>
            </a:r>
            <a:r>
              <a:rPr lang="en-GB" dirty="0">
                <a:latin typeface="Andale Mono" panose="020B0509000000000004" pitchFamily="49" charset="0"/>
              </a:rPr>
              <a:t>end me your ears;</a:t>
            </a:r>
          </a:p>
          <a:p>
            <a:r>
              <a:rPr lang="en-GB" b="1" dirty="0"/>
              <a:t>Majority consensus</a:t>
            </a:r>
          </a:p>
          <a:p>
            <a:pPr marL="0" indent="0">
              <a:buNone/>
            </a:pPr>
            <a:r>
              <a:rPr lang="en-GB" dirty="0">
                <a:latin typeface="Andale Mono" panose="020B0509000000000004" pitchFamily="49" charset="0"/>
              </a:rPr>
              <a:t>Friends, Romans, countrymen, lend me your ears;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4EB6B1-8974-5242-8F4D-9B58FD3E94D7}"/>
              </a:ext>
            </a:extLst>
          </p:cNvPr>
          <p:cNvSpPr/>
          <p:nvPr/>
        </p:nvSpPr>
        <p:spPr>
          <a:xfrm>
            <a:off x="3278659" y="4275438"/>
            <a:ext cx="144000" cy="1589903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93B9A8-26AA-264B-870B-897126704DAC}"/>
              </a:ext>
            </a:extLst>
          </p:cNvPr>
          <p:cNvSpPr/>
          <p:nvPr/>
        </p:nvSpPr>
        <p:spPr>
          <a:xfrm>
            <a:off x="4238368" y="4275438"/>
            <a:ext cx="144000" cy="1589903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88418404-35EA-9243-8D67-12F4999F3AC9}"/>
              </a:ext>
            </a:extLst>
          </p:cNvPr>
          <p:cNvSpPr txBox="1">
            <a:spLocks/>
          </p:cNvSpPr>
          <p:nvPr/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70000"/>
              </a:lnSpc>
            </a:pPr>
            <a:r>
              <a:rPr lang="en-GB" sz="1600" b="1" dirty="0"/>
              <a:t>A small genome</a:t>
            </a:r>
          </a:p>
          <a:p>
            <a:pPr marL="0" indent="0">
              <a:lnSpc>
                <a:spcPct val="70000"/>
              </a:lnSpc>
              <a:buFont typeface="Arial" panose="020B0604020202020204" pitchFamily="34" charset="0"/>
              <a:buNone/>
            </a:pPr>
            <a:r>
              <a:rPr lang="en-GB" sz="1600" dirty="0">
                <a:latin typeface="Andale Mono" panose="020B0509000000000004" pitchFamily="49" charset="0"/>
              </a:rPr>
              <a:t>Friends,</a:t>
            </a:r>
          </a:p>
          <a:p>
            <a:pPr marL="0" indent="0">
              <a:lnSpc>
                <a:spcPct val="70000"/>
              </a:lnSpc>
              <a:buFont typeface="Arial" panose="020B0604020202020204" pitchFamily="34" charset="0"/>
              <a:buNone/>
            </a:pPr>
            <a:r>
              <a:rPr lang="en-GB" sz="1600" dirty="0">
                <a:latin typeface="Andale Mono" panose="020B0509000000000004" pitchFamily="49" charset="0"/>
              </a:rPr>
              <a:t>  Romans,</a:t>
            </a:r>
          </a:p>
          <a:p>
            <a:pPr marL="0" indent="0">
              <a:lnSpc>
                <a:spcPct val="70000"/>
              </a:lnSpc>
              <a:buFont typeface="Arial" panose="020B0604020202020204" pitchFamily="34" charset="0"/>
              <a:buNone/>
            </a:pPr>
            <a:r>
              <a:rPr lang="en-GB" sz="1600" dirty="0">
                <a:latin typeface="Andale Mono" panose="020B0509000000000004" pitchFamily="49" charset="0"/>
              </a:rPr>
              <a:t>    countrymen,</a:t>
            </a:r>
          </a:p>
          <a:p>
            <a:pPr marL="0" indent="0">
              <a:lnSpc>
                <a:spcPct val="70000"/>
              </a:lnSpc>
              <a:buFont typeface="Arial" panose="020B0604020202020204" pitchFamily="34" charset="0"/>
              <a:buNone/>
            </a:pPr>
            <a:r>
              <a:rPr lang="en-GB" sz="1600" dirty="0">
                <a:latin typeface="Andale Mono" panose="020B0509000000000004" pitchFamily="49" charset="0"/>
              </a:rPr>
              <a:t>      lend me your ears;</a:t>
            </a:r>
          </a:p>
          <a:p>
            <a:pPr>
              <a:lnSpc>
                <a:spcPct val="70000"/>
              </a:lnSpc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776194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4367</TotalTime>
  <Words>1052</Words>
  <Application>Microsoft Macintosh PowerPoint</Application>
  <PresentationFormat>On-screen Show (4:3)</PresentationFormat>
  <Paragraphs>217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Andale Mono</vt:lpstr>
      <vt:lpstr>Arial</vt:lpstr>
      <vt:lpstr>Arial Black</vt:lpstr>
      <vt:lpstr>Calibri</vt:lpstr>
      <vt:lpstr>Gotham Narrow Book</vt:lpstr>
      <vt:lpstr>Office Theme</vt:lpstr>
      <vt:lpstr>Genome assembly and annotation  Day 3: Genome assembly</vt:lpstr>
      <vt:lpstr>Aims for this part of MMB-114</vt:lpstr>
      <vt:lpstr>Additional notes about Taito</vt:lpstr>
      <vt:lpstr>We will start the day by launching the assembly jobs</vt:lpstr>
      <vt:lpstr>De novo genome assembly</vt:lpstr>
      <vt:lpstr>De novo genome assembly</vt:lpstr>
      <vt:lpstr>Genome assembly</vt:lpstr>
      <vt:lpstr>Genome assembly</vt:lpstr>
      <vt:lpstr>Shakespearomics</vt:lpstr>
      <vt:lpstr>De Bruijn graph</vt:lpstr>
      <vt:lpstr>PowerPoint Presentation</vt:lpstr>
      <vt:lpstr>Paired-end reads</vt:lpstr>
      <vt:lpstr>In real life with 106 sequences</vt:lpstr>
      <vt:lpstr>What makes assembly tricky?</vt:lpstr>
      <vt:lpstr>Sequencing coverage</vt:lpstr>
      <vt:lpstr>Estimated coverage for our strain</vt:lpstr>
      <vt:lpstr>Assemblers</vt:lpstr>
      <vt:lpstr>Batch scripts</vt:lpstr>
      <vt:lpstr>Assembly quality</vt:lpstr>
      <vt:lpstr>SPADES output</vt:lpstr>
      <vt:lpstr>QUAST</vt:lpstr>
      <vt:lpstr>Let’s run QUAST</vt:lpstr>
      <vt:lpstr>How do assemblies look like?</vt:lpstr>
      <vt:lpstr>How do assemblies look like?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Igor S Pessi</dc:creator>
  <cp:lastModifiedBy>Igor S Pessi</cp:lastModifiedBy>
  <cp:revision>145</cp:revision>
  <dcterms:created xsi:type="dcterms:W3CDTF">2019-01-07T15:07:41Z</dcterms:created>
  <dcterms:modified xsi:type="dcterms:W3CDTF">2019-03-07T07:14:02Z</dcterms:modified>
</cp:coreProperties>
</file>

<file path=docProps/thumbnail.jpeg>
</file>